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heme/themeOverride1.xml" ContentType="application/vnd.openxmlformats-officedocument.themeOverr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4"/>
  </p:notesMasterIdLst>
  <p:handoutMasterIdLst>
    <p:handoutMasterId r:id="rId45"/>
  </p:handoutMasterIdLst>
  <p:sldIdLst>
    <p:sldId id="256" r:id="rId2"/>
    <p:sldId id="544" r:id="rId3"/>
    <p:sldId id="495" r:id="rId4"/>
    <p:sldId id="494" r:id="rId5"/>
    <p:sldId id="551" r:id="rId6"/>
    <p:sldId id="439" r:id="rId7"/>
    <p:sldId id="452" r:id="rId8"/>
    <p:sldId id="438" r:id="rId9"/>
    <p:sldId id="440" r:id="rId10"/>
    <p:sldId id="470" r:id="rId11"/>
    <p:sldId id="455" r:id="rId12"/>
    <p:sldId id="497" r:id="rId13"/>
    <p:sldId id="500" r:id="rId14"/>
    <p:sldId id="498" r:id="rId15"/>
    <p:sldId id="545" r:id="rId16"/>
    <p:sldId id="546" r:id="rId17"/>
    <p:sldId id="547" r:id="rId18"/>
    <p:sldId id="548" r:id="rId19"/>
    <p:sldId id="549" r:id="rId20"/>
    <p:sldId id="516" r:id="rId21"/>
    <p:sldId id="554" r:id="rId22"/>
    <p:sldId id="555" r:id="rId23"/>
    <p:sldId id="556" r:id="rId24"/>
    <p:sldId id="562" r:id="rId25"/>
    <p:sldId id="563" r:id="rId26"/>
    <p:sldId id="559" r:id="rId27"/>
    <p:sldId id="560" r:id="rId28"/>
    <p:sldId id="410" r:id="rId29"/>
    <p:sldId id="430" r:id="rId30"/>
    <p:sldId id="501" r:id="rId31"/>
    <p:sldId id="502" r:id="rId32"/>
    <p:sldId id="503" r:id="rId33"/>
    <p:sldId id="504" r:id="rId34"/>
    <p:sldId id="505" r:id="rId35"/>
    <p:sldId id="506" r:id="rId36"/>
    <p:sldId id="532" r:id="rId37"/>
    <p:sldId id="534" r:id="rId38"/>
    <p:sldId id="541" r:id="rId39"/>
    <p:sldId id="542" r:id="rId40"/>
    <p:sldId id="543" r:id="rId41"/>
    <p:sldId id="565" r:id="rId42"/>
    <p:sldId id="564" r:id="rId43"/>
  </p:sldIdLst>
  <p:sldSz cx="12192000" cy="6858000"/>
  <p:notesSz cx="6858000" cy="9144000"/>
  <p:defaultTex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243">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0000"/>
    <a:srgbClr val="FFC000"/>
    <a:srgbClr val="B0E175"/>
    <a:srgbClr val="82D842"/>
    <a:srgbClr val="FFFFFF"/>
    <a:srgbClr val="7F7F7F"/>
    <a:srgbClr val="3474C6"/>
    <a:srgbClr val="F2F2F2"/>
    <a:srgbClr val="1B3DA5"/>
    <a:srgbClr val="1D8DE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018" autoAdjust="0"/>
    <p:restoredTop sz="87985" autoAdjust="0"/>
  </p:normalViewPr>
  <p:slideViewPr>
    <p:cSldViewPr snapToGrid="0">
      <p:cViewPr varScale="1">
        <p:scale>
          <a:sx n="85" d="100"/>
          <a:sy n="85" d="100"/>
        </p:scale>
        <p:origin x="77" y="202"/>
      </p:cViewPr>
      <p:guideLst>
        <p:guide orient="horz" pos="2243"/>
        <p:guide pos="3840"/>
      </p:guideLst>
    </p:cSldViewPr>
  </p:slideViewPr>
  <p:outlineViewPr>
    <p:cViewPr>
      <p:scale>
        <a:sx n="33" d="100"/>
        <a:sy n="33" d="100"/>
      </p:scale>
      <p:origin x="0" y="-13454"/>
    </p:cViewPr>
  </p:outlineViewPr>
  <p:notesTextViewPr>
    <p:cViewPr>
      <p:scale>
        <a:sx n="1" d="1"/>
        <a:sy n="1" d="1"/>
      </p:scale>
      <p:origin x="0" y="0"/>
    </p:cViewPr>
  </p:notesTextViewPr>
  <p:sorterViewPr>
    <p:cViewPr>
      <p:scale>
        <a:sx n="100" d="100"/>
        <a:sy n="100" d="100"/>
      </p:scale>
      <p:origin x="0" y="-7272"/>
    </p:cViewPr>
  </p:sorterViewPr>
  <p:notesViewPr>
    <p:cSldViewPr snapToGrid="0">
      <p:cViewPr varScale="1">
        <p:scale>
          <a:sx n="51" d="100"/>
          <a:sy n="51" d="100"/>
        </p:scale>
        <p:origin x="2624" y="44"/>
      </p:cViewPr>
      <p:guideLst/>
    </p:cSldViewPr>
  </p:notesViewPr>
  <p:gridSpacing cx="72006" cy="72006"/>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A68BFAC-2B06-4AF5-91E6-48E4B6863ED2}" type="datetimeFigureOut">
              <a:rPr lang="zh-CN" altLang="en-US" smtClean="0"/>
              <a:t>2021/6/8</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9502596-FF26-4F7A-BDA7-F2FB9E3170BD}"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EDFBF5A-82F1-4F8A-BB4E-A39581192965}" type="datetimeFigureOut">
              <a:rPr lang="zh-CN" altLang="en-US" smtClean="0"/>
              <a:t>2021/6/8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30380F8-A329-4E92-B5E9-5735755BE7DC}"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400"/>
            <a:r>
              <a:rPr lang="en-US" sz="400">
                <a:gradFill>
                  <a:gsLst>
                    <a:gs pos="0">
                      <a:prstClr val="black"/>
                    </a:gs>
                    <a:gs pos="100000">
                      <a:prstClr val="black"/>
                    </a:gs>
                  </a:gsLst>
                  <a:lin ang="5400000" scaled="0"/>
                </a:gradFill>
                <a:latin typeface="Segoe UI" panose="020B0502040204020203" pitchFamily="34" charset="0"/>
                <a:ea typeface="Segoe UI" panose="020B0502040204020203" pitchFamily="34" charset="0"/>
                <a:cs typeface="Segoe UI" panose="020B0502040204020203"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t>6/8/2021</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t>2</a:t>
            </a:fld>
            <a:endParaRPr lang="en-US" dirty="0">
              <a:solidFill>
                <a:prstClr val="black"/>
              </a:solidFil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400"/>
            <a:r>
              <a:rPr lang="en-US" sz="400">
                <a:gradFill>
                  <a:gsLst>
                    <a:gs pos="0">
                      <a:prstClr val="black"/>
                    </a:gs>
                    <a:gs pos="100000">
                      <a:prstClr val="black"/>
                    </a:gs>
                  </a:gsLst>
                  <a:lin ang="5400000" scaled="0"/>
                </a:gradFill>
                <a:latin typeface="Segoe UI" panose="020B0502040204020203" pitchFamily="34" charset="0"/>
                <a:ea typeface="Segoe UI" panose="020B0502040204020203" pitchFamily="34" charset="0"/>
                <a:cs typeface="Segoe UI" panose="020B0502040204020203"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t>6/8/2021</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t>12</a:t>
            </a:fld>
            <a:endParaRPr lang="en-US" dirty="0">
              <a:solidFill>
                <a:prstClr val="black"/>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400"/>
            <a:r>
              <a:rPr lang="en-US" sz="400">
                <a:gradFill>
                  <a:gsLst>
                    <a:gs pos="0">
                      <a:prstClr val="black"/>
                    </a:gs>
                    <a:gs pos="100000">
                      <a:prstClr val="black"/>
                    </a:gs>
                  </a:gsLst>
                  <a:lin ang="5400000" scaled="0"/>
                </a:gradFill>
                <a:latin typeface="Segoe UI" panose="020B0502040204020203" pitchFamily="34" charset="0"/>
                <a:ea typeface="Segoe UI" panose="020B0502040204020203" pitchFamily="34" charset="0"/>
                <a:cs typeface="Segoe UI" panose="020B0502040204020203"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t>6/8/2021</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t>13</a:t>
            </a:fld>
            <a:endParaRPr lang="en-US" dirty="0">
              <a:solidFill>
                <a:prstClr val="black"/>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400"/>
            <a:r>
              <a:rPr lang="en-US" sz="400">
                <a:gradFill>
                  <a:gsLst>
                    <a:gs pos="0">
                      <a:prstClr val="black"/>
                    </a:gs>
                    <a:gs pos="100000">
                      <a:prstClr val="black"/>
                    </a:gs>
                  </a:gsLst>
                  <a:lin ang="5400000" scaled="0"/>
                </a:gradFill>
                <a:latin typeface="Segoe UI" panose="020B0502040204020203" pitchFamily="34" charset="0"/>
                <a:ea typeface="Segoe UI" panose="020B0502040204020203" pitchFamily="34" charset="0"/>
                <a:cs typeface="Segoe UI" panose="020B0502040204020203"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t>6/8/2021</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t>14</a:t>
            </a:fld>
            <a:endParaRPr lang="en-US" dirty="0">
              <a:solidFill>
                <a:prstClr val="black"/>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400"/>
            <a:r>
              <a:rPr lang="en-US" sz="400">
                <a:gradFill>
                  <a:gsLst>
                    <a:gs pos="0">
                      <a:prstClr val="black"/>
                    </a:gs>
                    <a:gs pos="100000">
                      <a:prstClr val="black"/>
                    </a:gs>
                  </a:gsLst>
                  <a:lin ang="5400000" scaled="0"/>
                </a:gradFill>
                <a:latin typeface="Segoe UI" panose="020B0502040204020203" pitchFamily="34" charset="0"/>
                <a:ea typeface="Segoe UI" panose="020B0502040204020203" pitchFamily="34" charset="0"/>
                <a:cs typeface="Segoe UI" panose="020B0502040204020203"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t>6/8/2021</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t>15</a:t>
            </a:fld>
            <a:endParaRPr lang="en-US" dirty="0">
              <a:solidFill>
                <a:prstClr val="black"/>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400"/>
            <a:r>
              <a:rPr lang="en-US" sz="400">
                <a:gradFill>
                  <a:gsLst>
                    <a:gs pos="0">
                      <a:prstClr val="black"/>
                    </a:gs>
                    <a:gs pos="100000">
                      <a:prstClr val="black"/>
                    </a:gs>
                  </a:gsLst>
                  <a:lin ang="5400000" scaled="0"/>
                </a:gradFill>
                <a:latin typeface="Segoe UI" panose="020B0502040204020203" pitchFamily="34" charset="0"/>
                <a:ea typeface="Segoe UI" panose="020B0502040204020203" pitchFamily="34" charset="0"/>
                <a:cs typeface="Segoe UI" panose="020B0502040204020203"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t>6/8/2021</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t>16</a:t>
            </a:fld>
            <a:endParaRPr lang="en-US" dirty="0">
              <a:solidFill>
                <a:prstClr val="black"/>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400"/>
            <a:r>
              <a:rPr lang="en-US" sz="400">
                <a:gradFill>
                  <a:gsLst>
                    <a:gs pos="0">
                      <a:prstClr val="black"/>
                    </a:gs>
                    <a:gs pos="100000">
                      <a:prstClr val="black"/>
                    </a:gs>
                  </a:gsLst>
                  <a:lin ang="5400000" scaled="0"/>
                </a:gradFill>
                <a:latin typeface="Segoe UI" panose="020B0502040204020203" pitchFamily="34" charset="0"/>
                <a:ea typeface="Segoe UI" panose="020B0502040204020203" pitchFamily="34" charset="0"/>
                <a:cs typeface="Segoe UI" panose="020B0502040204020203"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t>6/8/2021</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t>17</a:t>
            </a:fld>
            <a:endParaRPr lang="en-US" dirty="0">
              <a:solidFill>
                <a:prstClr val="black"/>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400"/>
            <a:r>
              <a:rPr lang="en-US" sz="400">
                <a:gradFill>
                  <a:gsLst>
                    <a:gs pos="0">
                      <a:prstClr val="black"/>
                    </a:gs>
                    <a:gs pos="100000">
                      <a:prstClr val="black"/>
                    </a:gs>
                  </a:gsLst>
                  <a:lin ang="5400000" scaled="0"/>
                </a:gradFill>
                <a:latin typeface="Segoe UI" panose="020B0502040204020203" pitchFamily="34" charset="0"/>
                <a:ea typeface="Segoe UI" panose="020B0502040204020203" pitchFamily="34" charset="0"/>
                <a:cs typeface="Segoe UI" panose="020B0502040204020203"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t>6/8/2021</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t>18</a:t>
            </a:fld>
            <a:endParaRPr lang="en-US" dirty="0">
              <a:solidFill>
                <a:prstClr val="black"/>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400"/>
            <a:r>
              <a:rPr lang="en-US" sz="400">
                <a:gradFill>
                  <a:gsLst>
                    <a:gs pos="0">
                      <a:prstClr val="black"/>
                    </a:gs>
                    <a:gs pos="100000">
                      <a:prstClr val="black"/>
                    </a:gs>
                  </a:gsLst>
                  <a:lin ang="5400000" scaled="0"/>
                </a:gradFill>
                <a:latin typeface="Segoe UI" panose="020B0502040204020203" pitchFamily="34" charset="0"/>
                <a:ea typeface="Segoe UI" panose="020B0502040204020203" pitchFamily="34" charset="0"/>
                <a:cs typeface="Segoe UI" panose="020B0502040204020203"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t>6/8/2021</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t>19</a:t>
            </a:fld>
            <a:endParaRPr lang="en-US" dirty="0">
              <a:solidFill>
                <a:prstClr val="black"/>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30380F8-A329-4E92-B5E9-5735755BE7DC}" type="slidenum">
              <a:rPr lang="zh-CN" altLang="en-US" smtClean="0"/>
              <a:t>21</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400"/>
            <a:r>
              <a:rPr lang="en-US" sz="400">
                <a:gradFill>
                  <a:gsLst>
                    <a:gs pos="0">
                      <a:prstClr val="black"/>
                    </a:gs>
                    <a:gs pos="100000">
                      <a:prstClr val="black"/>
                    </a:gs>
                  </a:gsLst>
                  <a:lin ang="5400000" scaled="0"/>
                </a:gradFill>
                <a:latin typeface="Segoe UI" panose="020B0502040204020203" pitchFamily="34" charset="0"/>
                <a:ea typeface="Segoe UI" panose="020B0502040204020203" pitchFamily="34" charset="0"/>
                <a:cs typeface="Segoe UI" panose="020B0502040204020203"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t>6/8/2021</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t>26</a:t>
            </a:fld>
            <a:endParaRPr lang="en-US" dirty="0">
              <a:solidFill>
                <a:prstClr val="black"/>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400"/>
            <a:r>
              <a:rPr lang="en-US" sz="400">
                <a:gradFill>
                  <a:gsLst>
                    <a:gs pos="0">
                      <a:prstClr val="black"/>
                    </a:gs>
                    <a:gs pos="100000">
                      <a:prstClr val="black"/>
                    </a:gs>
                  </a:gsLst>
                  <a:lin ang="5400000" scaled="0"/>
                </a:gradFill>
                <a:latin typeface="Segoe UI" panose="020B0502040204020203" pitchFamily="34" charset="0"/>
                <a:ea typeface="Segoe UI" panose="020B0502040204020203" pitchFamily="34" charset="0"/>
                <a:cs typeface="Segoe UI" panose="020B0502040204020203"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t>6/8/2021</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t>3</a:t>
            </a:fld>
            <a:endParaRPr lang="en-US" dirty="0">
              <a:solidFill>
                <a:prstClr val="black"/>
              </a:solidFil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400"/>
            <a:r>
              <a:rPr lang="en-US" sz="400">
                <a:gradFill>
                  <a:gsLst>
                    <a:gs pos="0">
                      <a:prstClr val="black"/>
                    </a:gs>
                    <a:gs pos="100000">
                      <a:prstClr val="black"/>
                    </a:gs>
                  </a:gsLst>
                  <a:lin ang="5400000" scaled="0"/>
                </a:gradFill>
                <a:latin typeface="Segoe UI" panose="020B0502040204020203" pitchFamily="34" charset="0"/>
                <a:ea typeface="Segoe UI" panose="020B0502040204020203" pitchFamily="34" charset="0"/>
                <a:cs typeface="Segoe UI" panose="020B0502040204020203"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t>6/8/2021</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t>27</a:t>
            </a:fld>
            <a:endParaRPr lang="en-US" dirty="0">
              <a:solidFill>
                <a:prstClr val="black"/>
              </a:solidFil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400"/>
            <a:r>
              <a:rPr lang="en-US" sz="400">
                <a:gradFill>
                  <a:gsLst>
                    <a:gs pos="0">
                      <a:prstClr val="black"/>
                    </a:gs>
                    <a:gs pos="100000">
                      <a:prstClr val="black"/>
                    </a:gs>
                  </a:gsLst>
                  <a:lin ang="5400000" scaled="0"/>
                </a:gradFill>
                <a:latin typeface="Segoe UI" panose="020B0502040204020203" pitchFamily="34" charset="0"/>
                <a:ea typeface="Segoe UI" panose="020B0502040204020203" pitchFamily="34" charset="0"/>
                <a:cs typeface="Segoe UI" panose="020B0502040204020203"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t>6/8/2021</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t>28</a:t>
            </a:fld>
            <a:endParaRPr lang="en-US" dirty="0">
              <a:solidFill>
                <a:prstClr val="black"/>
              </a:solidFil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Footer Placeholder 3"/>
          <p:cNvSpPr>
            <a:spLocks noGrp="1"/>
          </p:cNvSpPr>
          <p:nvPr>
            <p:ph type="ftr" sz="quarter" idx="10"/>
          </p:nvPr>
        </p:nvSpPr>
        <p:spPr/>
        <p:txBody>
          <a:bodyPr/>
          <a:lstStyle/>
          <a:p>
            <a:pPr defTabSz="914400"/>
            <a:r>
              <a:rPr lang="en-US" sz="400">
                <a:gradFill>
                  <a:gsLst>
                    <a:gs pos="0">
                      <a:prstClr val="black"/>
                    </a:gs>
                    <a:gs pos="100000">
                      <a:prstClr val="black"/>
                    </a:gs>
                  </a:gsLst>
                  <a:lin ang="5400000" scaled="0"/>
                </a:gradFill>
                <a:latin typeface="Segoe UI" panose="020B0502040204020203" pitchFamily="34" charset="0"/>
                <a:ea typeface="Segoe UI" panose="020B0502040204020203" pitchFamily="34" charset="0"/>
                <a:cs typeface="Segoe UI" panose="020B0502040204020203"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t>6/8/2021</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t>29</a:t>
            </a:fld>
            <a:endParaRPr lang="en-US" dirty="0">
              <a:solidFill>
                <a:prstClr val="black"/>
              </a:solidFil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Footer Placeholder 3"/>
          <p:cNvSpPr>
            <a:spLocks noGrp="1"/>
          </p:cNvSpPr>
          <p:nvPr>
            <p:ph type="ftr" sz="quarter" idx="10"/>
          </p:nvPr>
        </p:nvSpPr>
        <p:spPr/>
        <p:txBody>
          <a:bodyPr/>
          <a:lstStyle/>
          <a:p>
            <a:pPr defTabSz="914400"/>
            <a:r>
              <a:rPr lang="en-US" sz="400">
                <a:gradFill>
                  <a:gsLst>
                    <a:gs pos="0">
                      <a:prstClr val="black"/>
                    </a:gs>
                    <a:gs pos="100000">
                      <a:prstClr val="black"/>
                    </a:gs>
                  </a:gsLst>
                  <a:lin ang="5400000" scaled="0"/>
                </a:gradFill>
                <a:latin typeface="Segoe UI" panose="020B0502040204020203" pitchFamily="34" charset="0"/>
                <a:ea typeface="Segoe UI" panose="020B0502040204020203" pitchFamily="34" charset="0"/>
                <a:cs typeface="Segoe UI" panose="020B0502040204020203"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t>6/8/2021</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t>30</a:t>
            </a:fld>
            <a:endParaRPr lang="en-US" dirty="0">
              <a:solidFill>
                <a:prstClr val="black"/>
              </a:solidFil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Footer Placeholder 3"/>
          <p:cNvSpPr>
            <a:spLocks noGrp="1"/>
          </p:cNvSpPr>
          <p:nvPr>
            <p:ph type="ftr" sz="quarter" idx="10"/>
          </p:nvPr>
        </p:nvSpPr>
        <p:spPr/>
        <p:txBody>
          <a:bodyPr/>
          <a:lstStyle/>
          <a:p>
            <a:pPr defTabSz="914400"/>
            <a:r>
              <a:rPr lang="en-US" sz="400">
                <a:gradFill>
                  <a:gsLst>
                    <a:gs pos="0">
                      <a:prstClr val="black"/>
                    </a:gs>
                    <a:gs pos="100000">
                      <a:prstClr val="black"/>
                    </a:gs>
                  </a:gsLst>
                  <a:lin ang="5400000" scaled="0"/>
                </a:gradFill>
                <a:latin typeface="Segoe UI" panose="020B0502040204020203" pitchFamily="34" charset="0"/>
                <a:ea typeface="Segoe UI" panose="020B0502040204020203" pitchFamily="34" charset="0"/>
                <a:cs typeface="Segoe UI" panose="020B0502040204020203"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t>6/8/2021</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t>31</a:t>
            </a:fld>
            <a:endParaRPr lang="en-US" dirty="0">
              <a:solidFill>
                <a:prstClr val="black"/>
              </a:solidFil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Footer Placeholder 3"/>
          <p:cNvSpPr>
            <a:spLocks noGrp="1"/>
          </p:cNvSpPr>
          <p:nvPr>
            <p:ph type="ftr" sz="quarter" idx="10"/>
          </p:nvPr>
        </p:nvSpPr>
        <p:spPr/>
        <p:txBody>
          <a:bodyPr/>
          <a:lstStyle/>
          <a:p>
            <a:pPr defTabSz="914400"/>
            <a:r>
              <a:rPr lang="en-US" sz="400">
                <a:gradFill>
                  <a:gsLst>
                    <a:gs pos="0">
                      <a:prstClr val="black"/>
                    </a:gs>
                    <a:gs pos="100000">
                      <a:prstClr val="black"/>
                    </a:gs>
                  </a:gsLst>
                  <a:lin ang="5400000" scaled="0"/>
                </a:gradFill>
                <a:latin typeface="Segoe UI" panose="020B0502040204020203" pitchFamily="34" charset="0"/>
                <a:ea typeface="Segoe UI" panose="020B0502040204020203" pitchFamily="34" charset="0"/>
                <a:cs typeface="Segoe UI" panose="020B0502040204020203"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t>6/8/2021</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t>32</a:t>
            </a:fld>
            <a:endParaRPr lang="en-US" dirty="0">
              <a:solidFill>
                <a:prstClr val="black"/>
              </a:solidFil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Footer Placeholder 3"/>
          <p:cNvSpPr>
            <a:spLocks noGrp="1"/>
          </p:cNvSpPr>
          <p:nvPr>
            <p:ph type="ftr" sz="quarter" idx="10"/>
          </p:nvPr>
        </p:nvSpPr>
        <p:spPr/>
        <p:txBody>
          <a:bodyPr/>
          <a:lstStyle/>
          <a:p>
            <a:pPr defTabSz="914400"/>
            <a:r>
              <a:rPr lang="en-US" sz="400">
                <a:gradFill>
                  <a:gsLst>
                    <a:gs pos="0">
                      <a:prstClr val="black"/>
                    </a:gs>
                    <a:gs pos="100000">
                      <a:prstClr val="black"/>
                    </a:gs>
                  </a:gsLst>
                  <a:lin ang="5400000" scaled="0"/>
                </a:gradFill>
                <a:latin typeface="Segoe UI" panose="020B0502040204020203" pitchFamily="34" charset="0"/>
                <a:ea typeface="Segoe UI" panose="020B0502040204020203" pitchFamily="34" charset="0"/>
                <a:cs typeface="Segoe UI" panose="020B0502040204020203"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t>6/8/2021</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t>33</a:t>
            </a:fld>
            <a:endParaRPr lang="en-US" dirty="0">
              <a:solidFill>
                <a:prstClr val="black"/>
              </a:solidFil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Footer Placeholder 3"/>
          <p:cNvSpPr>
            <a:spLocks noGrp="1"/>
          </p:cNvSpPr>
          <p:nvPr>
            <p:ph type="ftr" sz="quarter" idx="10"/>
          </p:nvPr>
        </p:nvSpPr>
        <p:spPr/>
        <p:txBody>
          <a:bodyPr/>
          <a:lstStyle/>
          <a:p>
            <a:pPr defTabSz="914400"/>
            <a:r>
              <a:rPr lang="en-US" sz="400">
                <a:gradFill>
                  <a:gsLst>
                    <a:gs pos="0">
                      <a:prstClr val="black"/>
                    </a:gs>
                    <a:gs pos="100000">
                      <a:prstClr val="black"/>
                    </a:gs>
                  </a:gsLst>
                  <a:lin ang="5400000" scaled="0"/>
                </a:gradFill>
                <a:latin typeface="Segoe UI" panose="020B0502040204020203" pitchFamily="34" charset="0"/>
                <a:ea typeface="Segoe UI" panose="020B0502040204020203" pitchFamily="34" charset="0"/>
                <a:cs typeface="Segoe UI" panose="020B0502040204020203"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t>6/8/2021</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t>34</a:t>
            </a:fld>
            <a:endParaRPr lang="en-US" dirty="0">
              <a:solidFill>
                <a:prstClr val="black"/>
              </a:solidFil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Footer Placeholder 3"/>
          <p:cNvSpPr>
            <a:spLocks noGrp="1"/>
          </p:cNvSpPr>
          <p:nvPr>
            <p:ph type="ftr" sz="quarter" idx="10"/>
          </p:nvPr>
        </p:nvSpPr>
        <p:spPr/>
        <p:txBody>
          <a:bodyPr/>
          <a:lstStyle/>
          <a:p>
            <a:pPr defTabSz="914400"/>
            <a:r>
              <a:rPr lang="en-US" sz="400">
                <a:gradFill>
                  <a:gsLst>
                    <a:gs pos="0">
                      <a:prstClr val="black"/>
                    </a:gs>
                    <a:gs pos="100000">
                      <a:prstClr val="black"/>
                    </a:gs>
                  </a:gsLst>
                  <a:lin ang="5400000" scaled="0"/>
                </a:gradFill>
                <a:latin typeface="Segoe UI" panose="020B0502040204020203" pitchFamily="34" charset="0"/>
                <a:ea typeface="Segoe UI" panose="020B0502040204020203" pitchFamily="34" charset="0"/>
                <a:cs typeface="Segoe UI" panose="020B0502040204020203"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t>6/8/2021</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t>35</a:t>
            </a:fld>
            <a:endParaRPr lang="en-US" dirty="0">
              <a:solidFill>
                <a:prstClr val="black"/>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400"/>
            <a:r>
              <a:rPr lang="en-US" sz="400">
                <a:gradFill>
                  <a:gsLst>
                    <a:gs pos="0">
                      <a:prstClr val="black"/>
                    </a:gs>
                    <a:gs pos="100000">
                      <a:prstClr val="black"/>
                    </a:gs>
                  </a:gsLst>
                  <a:lin ang="5400000" scaled="0"/>
                </a:gradFill>
                <a:latin typeface="Segoe UI" panose="020B0502040204020203" pitchFamily="34" charset="0"/>
                <a:ea typeface="Segoe UI" panose="020B0502040204020203" pitchFamily="34" charset="0"/>
                <a:cs typeface="Segoe UI" panose="020B0502040204020203"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t>6/8/2021</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t>4</a:t>
            </a:fld>
            <a:endParaRPr lang="en-US" dirty="0">
              <a:solidFill>
                <a:prstClr val="black"/>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400"/>
            <a:r>
              <a:rPr lang="en-US" sz="400">
                <a:gradFill>
                  <a:gsLst>
                    <a:gs pos="0">
                      <a:prstClr val="black"/>
                    </a:gs>
                    <a:gs pos="100000">
                      <a:prstClr val="black"/>
                    </a:gs>
                  </a:gsLst>
                  <a:lin ang="5400000" scaled="0"/>
                </a:gradFill>
                <a:latin typeface="Segoe UI" panose="020B0502040204020203" pitchFamily="34" charset="0"/>
                <a:ea typeface="Segoe UI" panose="020B0502040204020203" pitchFamily="34" charset="0"/>
                <a:cs typeface="Segoe UI" panose="020B0502040204020203"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t>6/8/2021</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t>6</a:t>
            </a:fld>
            <a:endParaRPr lang="en-US" dirty="0">
              <a:solidFill>
                <a:prstClr val="black"/>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400"/>
            <a:r>
              <a:rPr lang="en-US" sz="400">
                <a:gradFill>
                  <a:gsLst>
                    <a:gs pos="0">
                      <a:prstClr val="black"/>
                    </a:gs>
                    <a:gs pos="100000">
                      <a:prstClr val="black"/>
                    </a:gs>
                  </a:gsLst>
                  <a:lin ang="5400000" scaled="0"/>
                </a:gradFill>
                <a:latin typeface="Segoe UI" panose="020B0502040204020203" pitchFamily="34" charset="0"/>
                <a:ea typeface="Segoe UI" panose="020B0502040204020203" pitchFamily="34" charset="0"/>
                <a:cs typeface="Segoe UI" panose="020B0502040204020203"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t>6/8/2021</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t>7</a:t>
            </a:fld>
            <a:endParaRPr lang="en-US" dirty="0">
              <a:solidFill>
                <a:prstClr val="black"/>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400"/>
            <a:r>
              <a:rPr lang="en-US" sz="400">
                <a:gradFill>
                  <a:gsLst>
                    <a:gs pos="0">
                      <a:prstClr val="black"/>
                    </a:gs>
                    <a:gs pos="100000">
                      <a:prstClr val="black"/>
                    </a:gs>
                  </a:gsLst>
                  <a:lin ang="5400000" scaled="0"/>
                </a:gradFill>
                <a:latin typeface="Segoe UI" panose="020B0502040204020203" pitchFamily="34" charset="0"/>
                <a:ea typeface="Segoe UI" panose="020B0502040204020203" pitchFamily="34" charset="0"/>
                <a:cs typeface="Segoe UI" panose="020B0502040204020203"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t>6/8/2021</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t>8</a:t>
            </a:fld>
            <a:endParaRPr lang="en-US" dirty="0">
              <a:solidFill>
                <a:prstClr val="black"/>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400"/>
            <a:r>
              <a:rPr lang="en-US" sz="400">
                <a:gradFill>
                  <a:gsLst>
                    <a:gs pos="0">
                      <a:prstClr val="black"/>
                    </a:gs>
                    <a:gs pos="100000">
                      <a:prstClr val="black"/>
                    </a:gs>
                  </a:gsLst>
                  <a:lin ang="5400000" scaled="0"/>
                </a:gradFill>
                <a:latin typeface="Segoe UI" panose="020B0502040204020203" pitchFamily="34" charset="0"/>
                <a:ea typeface="Segoe UI" panose="020B0502040204020203" pitchFamily="34" charset="0"/>
                <a:cs typeface="Segoe UI" panose="020B0502040204020203"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t>6/8/2021</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t>9</a:t>
            </a:fld>
            <a:endParaRPr lang="en-US" dirty="0">
              <a:solidFill>
                <a:prstClr val="black"/>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400"/>
            <a:r>
              <a:rPr lang="en-US" sz="400">
                <a:gradFill>
                  <a:gsLst>
                    <a:gs pos="0">
                      <a:prstClr val="black"/>
                    </a:gs>
                    <a:gs pos="100000">
                      <a:prstClr val="black"/>
                    </a:gs>
                  </a:gsLst>
                  <a:lin ang="5400000" scaled="0"/>
                </a:gradFill>
                <a:latin typeface="Segoe UI" panose="020B0502040204020203" pitchFamily="34" charset="0"/>
                <a:ea typeface="Segoe UI" panose="020B0502040204020203" pitchFamily="34" charset="0"/>
                <a:cs typeface="Segoe UI" panose="020B0502040204020203"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t>6/8/2021</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t>10</a:t>
            </a:fld>
            <a:endParaRPr lang="en-US" dirty="0">
              <a:solidFill>
                <a:prstClr val="black"/>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400"/>
            <a:r>
              <a:rPr lang="en-US" sz="400">
                <a:gradFill>
                  <a:gsLst>
                    <a:gs pos="0">
                      <a:prstClr val="black"/>
                    </a:gs>
                    <a:gs pos="100000">
                      <a:prstClr val="black"/>
                    </a:gs>
                  </a:gsLst>
                  <a:lin ang="5400000" scaled="0"/>
                </a:gradFill>
                <a:latin typeface="Segoe UI" panose="020B0502040204020203" pitchFamily="34" charset="0"/>
                <a:ea typeface="Segoe UI" panose="020B0502040204020203" pitchFamily="34" charset="0"/>
                <a:cs typeface="Segoe UI" panose="020B0502040204020203"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t>6/8/2021</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t>11</a:t>
            </a:fld>
            <a:endParaRPr lang="en-US" dirty="0">
              <a:solidFill>
                <a:prstClr val="black"/>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jpe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jpe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a:t>单击此处编辑母版标题样式</a:t>
            </a:r>
          </a:p>
        </p:txBody>
      </p:sp>
      <p:sp>
        <p:nvSpPr>
          <p:cNvPr id="3" name="日期占位符 3"/>
          <p:cNvSpPr>
            <a:spLocks noGrp="1" noChangeArrowheads="1"/>
          </p:cNvSpPr>
          <p:nvPr>
            <p:ph type="dt" sz="half" idx="10"/>
          </p:nvPr>
        </p:nvSpPr>
        <p:spPr/>
        <p:txBody>
          <a:bodyPr/>
          <a:lstStyle>
            <a:lvl1pPr>
              <a:defRPr/>
            </a:lvl1pPr>
          </a:lstStyle>
          <a:p>
            <a:pPr>
              <a:defRPr/>
            </a:pPr>
            <a:fld id="{B81F340B-DEEF-4939-9072-0214BC0A0B61}" type="datetime1">
              <a:rPr lang="zh-CN" altLang="en-US"/>
              <a:t>2021/6/8</a:t>
            </a:fld>
            <a:endParaRPr lang="zh-CN" altLang="en-US" sz="1800">
              <a:solidFill>
                <a:schemeClr val="tx1"/>
              </a:solidFill>
            </a:endParaRPr>
          </a:p>
        </p:txBody>
      </p:sp>
      <p:sp>
        <p:nvSpPr>
          <p:cNvPr id="4" name="页脚占位符 4"/>
          <p:cNvSpPr>
            <a:spLocks noGrp="1" noChangeArrowheads="1"/>
          </p:cNvSpPr>
          <p:nvPr>
            <p:ph type="ftr" sz="quarter" idx="11"/>
          </p:nvPr>
        </p:nvSpPr>
        <p:spPr/>
        <p:txBody>
          <a:bodyPr/>
          <a:lstStyle>
            <a:lvl1pPr>
              <a:defRPr/>
            </a:lvl1pPr>
          </a:lstStyle>
          <a:p>
            <a:pPr>
              <a:defRPr/>
            </a:pPr>
            <a:endParaRPr lang="zh-CN" altLang="zh-CN"/>
          </a:p>
        </p:txBody>
      </p:sp>
      <p:sp>
        <p:nvSpPr>
          <p:cNvPr id="5" name="灯片编号占位符 5"/>
          <p:cNvSpPr>
            <a:spLocks noGrp="1" noChangeArrowheads="1"/>
          </p:cNvSpPr>
          <p:nvPr>
            <p:ph type="sldNum" sz="quarter" idx="12"/>
          </p:nvPr>
        </p:nvSpPr>
        <p:spPr/>
        <p:txBody>
          <a:bodyPr/>
          <a:lstStyle>
            <a:lvl1pPr>
              <a:defRPr/>
            </a:lvl1pPr>
          </a:lstStyle>
          <a:p>
            <a:pPr>
              <a:defRPr/>
            </a:pPr>
            <a:fld id="{4D26B69C-555F-4E4D-A8F8-7CA70F1DAA1B}" type="slidenum">
              <a:rPr lang="zh-CN" altLang="en-US"/>
              <a:t>‹#›</a:t>
            </a:fld>
            <a:endParaRPr lang="zh-CN" altLang="en-US" sz="1800">
              <a:solidFill>
                <a:schemeClr val="tx1"/>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1_Title Only">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cSld>
  <p:clrMapOvr>
    <a:overrideClrMapping bg1="lt1" tx1="dk1" bg2="lt2" tx2="dk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obj">
  <p:cSld name="1_标题和内容">
    <p:bg>
      <p:bgRef idx="1001">
        <a:schemeClr val="bg1"/>
      </p:bgRef>
    </p:bg>
    <p:spTree>
      <p:nvGrpSpPr>
        <p:cNvPr id="1" name=""/>
        <p:cNvGrpSpPr/>
        <p:nvPr/>
      </p:nvGrpSpPr>
      <p:grpSpPr>
        <a:xfrm>
          <a:off x="0" y="0"/>
          <a:ext cx="0" cy="0"/>
          <a:chOff x="0" y="0"/>
          <a:chExt cx="0" cy="0"/>
        </a:xfrm>
      </p:grpSpPr>
      <p:sp>
        <p:nvSpPr>
          <p:cNvPr id="2" name="标题 1"/>
          <p:cNvSpPr>
            <a:spLocks noGrp="1"/>
          </p:cNvSpPr>
          <p:nvPr>
            <p:ph type="title"/>
          </p:nvPr>
        </p:nvSpPr>
        <p:spPr>
          <a:xfrm>
            <a:off x="609600" y="44624"/>
            <a:ext cx="10972800" cy="1008112"/>
          </a:xfrm>
          <a:prstGeom prst="rect">
            <a:avLst/>
          </a:prstGeom>
        </p:spPr>
        <p:txBody>
          <a:bodyPr/>
          <a:lstStyle/>
          <a:p>
            <a:r>
              <a:rPr lang="zh-CN" altLang="en-US" dirty="0"/>
              <a:t>单击此处编辑母版标题样式</a:t>
            </a:r>
          </a:p>
        </p:txBody>
      </p:sp>
      <p:sp>
        <p:nvSpPr>
          <p:cNvPr id="3" name="内容占位符 2"/>
          <p:cNvSpPr>
            <a:spLocks noGrp="1"/>
          </p:cNvSpPr>
          <p:nvPr>
            <p:ph idx="1"/>
          </p:nvPr>
        </p:nvSpPr>
        <p:spPr>
          <a:xfrm>
            <a:off x="609600" y="1268760"/>
            <a:ext cx="10972800" cy="485740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2021/6/8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cxnSp>
        <p:nvCxnSpPr>
          <p:cNvPr id="8" name="直接连接符 7"/>
          <p:cNvCxnSpPr/>
          <p:nvPr userDrawn="1"/>
        </p:nvCxnSpPr>
        <p:spPr>
          <a:xfrm>
            <a:off x="0" y="908720"/>
            <a:ext cx="12192000"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userDrawn="1">
  <p:cSld name="标题和内容">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530820CF-B880-4189-942D-D702A7CBA730}" type="datetimeFigureOut">
              <a:rPr lang="zh-CN" altLang="en-US" smtClean="0"/>
              <a:t>2021/6/8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grpSp>
        <p:nvGrpSpPr>
          <p:cNvPr id="10" name="组合 9"/>
          <p:cNvGrpSpPr/>
          <p:nvPr userDrawn="1"/>
        </p:nvGrpSpPr>
        <p:grpSpPr>
          <a:xfrm>
            <a:off x="0" y="0"/>
            <a:ext cx="12192000" cy="962025"/>
            <a:chOff x="0" y="0"/>
            <a:chExt cx="9144000" cy="962025"/>
          </a:xfrm>
        </p:grpSpPr>
        <p:pic>
          <p:nvPicPr>
            <p:cNvPr id="13"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96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Picture 3"/>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23528" y="195262"/>
              <a:ext cx="6192688" cy="571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8" name="组合 7"/>
          <p:cNvGrpSpPr/>
          <p:nvPr userDrawn="1"/>
        </p:nvGrpSpPr>
        <p:grpSpPr bwMode="auto">
          <a:xfrm>
            <a:off x="6079067" y="1588"/>
            <a:ext cx="6089651" cy="904875"/>
            <a:chOff x="3840088" y="1276854"/>
            <a:chExt cx="6119946" cy="1025259"/>
          </a:xfrm>
        </p:grpSpPr>
        <p:pic>
          <p:nvPicPr>
            <p:cNvPr id="9" name="图片 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840088" y="1287129"/>
              <a:ext cx="1524000" cy="1014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图片 4"/>
            <p:cNvPicPr>
              <a:picLocks noChangeAspect="1"/>
            </p:cNvPicPr>
            <p:nvPr/>
          </p:nvPicPr>
          <p:blipFill>
            <a:blip r:embed="rId5">
              <a:extLst>
                <a:ext uri="{28A0092B-C50C-407E-A947-70E740481C1C}">
                  <a14:useLocalDpi xmlns:a14="http://schemas.microsoft.com/office/drawing/2010/main" val="0"/>
                </a:ext>
              </a:extLst>
            </a:blip>
            <a:srcRect l="13512" t="24011" r="13107" b="18962"/>
            <a:stretch>
              <a:fillRect/>
            </a:stretch>
          </p:blipFill>
          <p:spPr bwMode="auto">
            <a:xfrm>
              <a:off x="6876256" y="1276854"/>
              <a:ext cx="1588691" cy="1009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图片 5"/>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8460432" y="1281897"/>
              <a:ext cx="1499602" cy="994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图片 7"/>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5332778" y="1285162"/>
              <a:ext cx="1538963" cy="991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E885D6FE-4B55-4174-BC92-A2C253301847}" type="datetimeFigureOut">
              <a:rPr lang="zh-CN" altLang="en-US" smtClean="0">
                <a:solidFill>
                  <a:prstClr val="black">
                    <a:tint val="75000"/>
                  </a:prstClr>
                </a:solidFill>
              </a:rPr>
              <a:t>2021/6/8</a:t>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fld id="{469A509F-070F-4046-A860-6BF54745FC13}"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noChangeArrowheads="1"/>
          </p:cNvSpPr>
          <p:nvPr>
            <p:ph type="title" idx="4294967295"/>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sym typeface="Calibri Light" panose="020F0302020204030204" pitchFamily="34" charset="0"/>
              </a:rPr>
              <a:t>单击此处编辑母版标题样式</a:t>
            </a:r>
          </a:p>
        </p:txBody>
      </p:sp>
      <p:sp>
        <p:nvSpPr>
          <p:cNvPr id="1027" name="文本占位符 2"/>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sym typeface="Calibri" panose="020F0502020204030204" pitchFamily="34" charset="0"/>
              </a:rPr>
              <a:t>单击此处编辑母版文本样式</a:t>
            </a:r>
          </a:p>
          <a:p>
            <a:pPr lvl="1"/>
            <a:r>
              <a:rPr lang="zh-CN">
                <a:sym typeface="Calibri" panose="020F0502020204030204" pitchFamily="34" charset="0"/>
              </a:rPr>
              <a:t>第二级</a:t>
            </a:r>
          </a:p>
          <a:p>
            <a:pPr lvl="2"/>
            <a:r>
              <a:rPr lang="zh-CN">
                <a:sym typeface="Calibri" panose="020F0502020204030204" pitchFamily="34" charset="0"/>
              </a:rPr>
              <a:t>第三级</a:t>
            </a:r>
          </a:p>
          <a:p>
            <a:pPr lvl="3"/>
            <a:r>
              <a:rPr lang="zh-CN">
                <a:sym typeface="Calibri" panose="020F0502020204030204" pitchFamily="34" charset="0"/>
              </a:rPr>
              <a:t>第四级</a:t>
            </a:r>
          </a:p>
          <a:p>
            <a:pPr lvl="4"/>
            <a:r>
              <a:rPr lang="zh-CN">
                <a:sym typeface="Calibri" panose="020F0502020204030204" pitchFamily="34" charset="0"/>
              </a:rPr>
              <a:t>第五级</a:t>
            </a:r>
          </a:p>
        </p:txBody>
      </p:sp>
      <p:sp>
        <p:nvSpPr>
          <p:cNvPr id="1028" name="日期占位符 3"/>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eaLnBrk="1" hangingPunct="1">
              <a:buFont typeface="Arial" panose="020B0604020202020204" pitchFamily="34" charset="0"/>
              <a:buNone/>
              <a:defRPr sz="1200">
                <a:solidFill>
                  <a:srgbClr val="898989"/>
                </a:solidFill>
              </a:defRPr>
            </a:lvl1pPr>
          </a:lstStyle>
          <a:p>
            <a:pPr>
              <a:defRPr/>
            </a:pPr>
            <a:fld id="{5A95FBC4-F763-443F-B093-FE78C7345266}" type="datetime1">
              <a:rPr lang="zh-CN" altLang="en-US"/>
              <a:t>2021/6/8</a:t>
            </a:fld>
            <a:endParaRPr lang="zh-CN" altLang="en-US" sz="1800">
              <a:solidFill>
                <a:schemeClr val="tx1"/>
              </a:solidFill>
            </a:endParaRPr>
          </a:p>
        </p:txBody>
      </p:sp>
      <p:sp>
        <p:nvSpPr>
          <p:cNvPr id="1029" name="页脚占位符 4"/>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eaLnBrk="1" hangingPunct="1">
              <a:buFont typeface="Arial" panose="020B0604020202020204" pitchFamily="34" charset="0"/>
              <a:buNone/>
              <a:defRPr sz="1200">
                <a:solidFill>
                  <a:srgbClr val="898989"/>
                </a:solidFill>
              </a:defRPr>
            </a:lvl1pPr>
          </a:lstStyle>
          <a:p>
            <a:pPr>
              <a:defRPr/>
            </a:pPr>
            <a:endParaRPr lang="zh-CN" altLang="zh-CN"/>
          </a:p>
        </p:txBody>
      </p:sp>
      <p:sp>
        <p:nvSpPr>
          <p:cNvPr id="1030" name="灯片编号占位符 5"/>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r" eaLnBrk="1" hangingPunct="1">
              <a:buFont typeface="Arial" panose="020B0604020202020204" pitchFamily="34" charset="0"/>
              <a:buNone/>
              <a:defRPr sz="1200">
                <a:solidFill>
                  <a:srgbClr val="898989"/>
                </a:solidFill>
              </a:defRPr>
            </a:lvl1pPr>
          </a:lstStyle>
          <a:p>
            <a:pPr>
              <a:defRPr/>
            </a:pPr>
            <a:fld id="{9BEEBDA6-6DAD-4714-9584-F4E749F08A89}" type="slidenum">
              <a:rPr lang="zh-CN" altLang="en-US"/>
              <a:t>‹#›</a:t>
            </a:fld>
            <a:endParaRPr lang="zh-CN" altLang="en-US" sz="1800">
              <a:solidFill>
                <a:schemeClr val="tx1"/>
              </a:solidFill>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hf sldNum="0" hdr="0" ftr="0"/>
  <p:txStyles>
    <p:titleStyle>
      <a:lvl1pPr marL="914400" indent="-914400" algn="l" rtl="0" eaLnBrk="0" fontAlgn="base" hangingPunct="0">
        <a:lnSpc>
          <a:spcPct val="90000"/>
        </a:lnSpc>
        <a:spcBef>
          <a:spcPct val="0"/>
        </a:spcBef>
        <a:spcAft>
          <a:spcPct val="0"/>
        </a:spcAft>
        <a:defRPr sz="4400" kern="1200">
          <a:solidFill>
            <a:schemeClr val="tx1"/>
          </a:solidFill>
          <a:latin typeface="+mj-lt"/>
          <a:ea typeface="+mj-ea"/>
          <a:cs typeface="+mj-cs"/>
          <a:sym typeface="Calibri Light" panose="020F0302020204030204" pitchFamily="34" charset="0"/>
        </a:defRPr>
      </a:lvl1pPr>
      <a:lvl2pPr marL="9144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2pPr>
      <a:lvl3pPr marL="9144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3pPr>
      <a:lvl4pPr marL="9144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4pPr>
      <a:lvl5pPr marL="9144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5pPr>
      <a:lvl6pPr marL="1371600" indent="-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6pPr>
      <a:lvl7pPr marL="1828800" indent="-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7pPr>
      <a:lvl8pPr marL="2286000" indent="-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8pPr>
      <a:lvl9pPr marL="2743200" indent="-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sym typeface="Calibri" panose="020F0502020204030204" pitchFamily="3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sym typeface="Calibri" panose="020F0502020204030204" pitchFamily="3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sym typeface="Calibri" panose="020F0502020204030204" pitchFamily="3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sym typeface="Calibri" panose="020F050202020403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sym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jpeg"/></Relationships>
</file>

<file path=ppt/slides/_rels/slide11.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12.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jpeg"/><Relationship Id="rId7" Type="http://schemas.openxmlformats.org/officeDocument/2006/relationships/image" Target="../media/image42.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1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jpeg"/><Relationship Id="rId4" Type="http://schemas.openxmlformats.org/officeDocument/2006/relationships/image" Target="../media/image45.png"/></Relationships>
</file>

<file path=ppt/slides/_rels/slide14.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49.jpe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1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60.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3.xml"/></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4.xml"/></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5.xml"/></Relationships>
</file>

<file path=ppt/slides/_rels/slide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6.xml"/></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hemeOverride" Target="../theme/themeOverride1.xml"/></Relationships>
</file>

<file path=ppt/slides/_rels/slide4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1.xml"/><Relationship Id="rId5" Type="http://schemas.openxmlformats.org/officeDocument/2006/relationships/image" Target="../media/image15.jpeg"/><Relationship Id="rId4" Type="http://schemas.openxmlformats.org/officeDocument/2006/relationships/image" Target="../media/image14.jpe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jpe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8" Type="http://schemas.openxmlformats.org/officeDocument/2006/relationships/image" Target="../media/image30.jpeg"/><Relationship Id="rId3" Type="http://schemas.openxmlformats.org/officeDocument/2006/relationships/image" Target="../media/image25.png"/><Relationship Id="rId7" Type="http://schemas.openxmlformats.org/officeDocument/2006/relationships/image" Target="../media/image29.jpe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jpeg"/><Relationship Id="rId10" Type="http://schemas.openxmlformats.org/officeDocument/2006/relationships/image" Target="../media/image32.jpeg"/><Relationship Id="rId4" Type="http://schemas.openxmlformats.org/officeDocument/2006/relationships/image" Target="../media/image26.png"/><Relationship Id="rId9" Type="http://schemas.openxmlformats.org/officeDocument/2006/relationships/image" Target="../media/image3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16" descr="方向"/>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76500" y="-2082800"/>
            <a:ext cx="2042584" cy="208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17" descr="方向"/>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97238" y="-2462213"/>
            <a:ext cx="2042583" cy="208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8" descr="方向"/>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76938" y="-2082800"/>
            <a:ext cx="2042583" cy="208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19" descr="方向"/>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97675" y="-2462213"/>
            <a:ext cx="2042584" cy="208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2" name="Group 20"/>
          <p:cNvGrpSpPr/>
          <p:nvPr/>
        </p:nvGrpSpPr>
        <p:grpSpPr bwMode="auto">
          <a:xfrm>
            <a:off x="1116013" y="0"/>
            <a:ext cx="9484783" cy="6858000"/>
            <a:chOff x="748" y="0"/>
            <a:chExt cx="4481" cy="4320"/>
          </a:xfrm>
        </p:grpSpPr>
        <p:sp>
          <p:nvSpPr>
            <p:cNvPr id="13" name="Line 21"/>
            <p:cNvSpPr>
              <a:spLocks noChangeShapeType="1"/>
            </p:cNvSpPr>
            <p:nvPr/>
          </p:nvSpPr>
          <p:spPr bwMode="auto">
            <a:xfrm>
              <a:off x="748" y="0"/>
              <a:ext cx="0" cy="4320"/>
            </a:xfrm>
            <a:prstGeom prst="line">
              <a:avLst/>
            </a:prstGeom>
            <a:noFill/>
            <a:ln w="9525">
              <a:solidFill>
                <a:srgbClr val="FFFFFF">
                  <a:alpha val="39999"/>
                </a:srgbClr>
              </a:solidFill>
              <a:round/>
            </a:ln>
            <a:extLst>
              <a:ext uri="{909E8E84-426E-40DD-AFC4-6F175D3DCCD1}">
                <a14:hiddenFill xmlns:a14="http://schemas.microsoft.com/office/drawing/2010/main">
                  <a:noFill/>
                </a14:hiddenFill>
              </a:ext>
            </a:extLst>
          </p:spPr>
          <p:txBody>
            <a:bodyPr/>
            <a:lstStyle/>
            <a:p>
              <a:endParaRPr lang="zh-CN" altLang="en-US"/>
            </a:p>
          </p:txBody>
        </p:sp>
        <p:sp>
          <p:nvSpPr>
            <p:cNvPr id="14" name="Line 22"/>
            <p:cNvSpPr>
              <a:spLocks noChangeShapeType="1"/>
            </p:cNvSpPr>
            <p:nvPr/>
          </p:nvSpPr>
          <p:spPr bwMode="auto">
            <a:xfrm>
              <a:off x="1156" y="0"/>
              <a:ext cx="0" cy="4320"/>
            </a:xfrm>
            <a:prstGeom prst="line">
              <a:avLst/>
            </a:prstGeom>
            <a:noFill/>
            <a:ln w="9525">
              <a:solidFill>
                <a:srgbClr val="FFFFFF">
                  <a:alpha val="39999"/>
                </a:srgbClr>
              </a:solidFill>
              <a:round/>
            </a:ln>
            <a:extLst>
              <a:ext uri="{909E8E84-426E-40DD-AFC4-6F175D3DCCD1}">
                <a14:hiddenFill xmlns:a14="http://schemas.microsoft.com/office/drawing/2010/main">
                  <a:noFill/>
                </a14:hiddenFill>
              </a:ext>
            </a:extLst>
          </p:spPr>
          <p:txBody>
            <a:bodyPr/>
            <a:lstStyle/>
            <a:p>
              <a:endParaRPr lang="zh-CN" altLang="en-US"/>
            </a:p>
          </p:txBody>
        </p:sp>
        <p:sp>
          <p:nvSpPr>
            <p:cNvPr id="15" name="Line 23"/>
            <p:cNvSpPr>
              <a:spLocks noChangeShapeType="1"/>
            </p:cNvSpPr>
            <p:nvPr/>
          </p:nvSpPr>
          <p:spPr bwMode="auto">
            <a:xfrm>
              <a:off x="1837" y="0"/>
              <a:ext cx="0" cy="4320"/>
            </a:xfrm>
            <a:prstGeom prst="line">
              <a:avLst/>
            </a:prstGeom>
            <a:noFill/>
            <a:ln w="9525">
              <a:solidFill>
                <a:srgbClr val="FFFFFF">
                  <a:alpha val="39999"/>
                </a:srgbClr>
              </a:solidFill>
              <a:round/>
            </a:ln>
            <a:extLst>
              <a:ext uri="{909E8E84-426E-40DD-AFC4-6F175D3DCCD1}">
                <a14:hiddenFill xmlns:a14="http://schemas.microsoft.com/office/drawing/2010/main">
                  <a:noFill/>
                </a14:hiddenFill>
              </a:ext>
            </a:extLst>
          </p:spPr>
          <p:txBody>
            <a:bodyPr/>
            <a:lstStyle/>
            <a:p>
              <a:endParaRPr lang="zh-CN" altLang="en-US"/>
            </a:p>
          </p:txBody>
        </p:sp>
        <p:sp>
          <p:nvSpPr>
            <p:cNvPr id="16" name="Line 24"/>
            <p:cNvSpPr>
              <a:spLocks noChangeShapeType="1"/>
            </p:cNvSpPr>
            <p:nvPr/>
          </p:nvSpPr>
          <p:spPr bwMode="auto">
            <a:xfrm>
              <a:off x="2832" y="0"/>
              <a:ext cx="0" cy="4320"/>
            </a:xfrm>
            <a:prstGeom prst="line">
              <a:avLst/>
            </a:prstGeom>
            <a:noFill/>
            <a:ln w="9525">
              <a:solidFill>
                <a:srgbClr val="FFFFFF">
                  <a:alpha val="39999"/>
                </a:srgbClr>
              </a:solidFill>
              <a:round/>
            </a:ln>
            <a:extLst>
              <a:ext uri="{909E8E84-426E-40DD-AFC4-6F175D3DCCD1}">
                <a14:hiddenFill xmlns:a14="http://schemas.microsoft.com/office/drawing/2010/main">
                  <a:noFill/>
                </a14:hiddenFill>
              </a:ext>
            </a:extLst>
          </p:spPr>
          <p:txBody>
            <a:bodyPr/>
            <a:lstStyle/>
            <a:p>
              <a:endParaRPr lang="zh-CN" altLang="en-US"/>
            </a:p>
          </p:txBody>
        </p:sp>
        <p:sp>
          <p:nvSpPr>
            <p:cNvPr id="17" name="Line 25"/>
            <p:cNvSpPr>
              <a:spLocks noChangeShapeType="1"/>
            </p:cNvSpPr>
            <p:nvPr/>
          </p:nvSpPr>
          <p:spPr bwMode="auto">
            <a:xfrm>
              <a:off x="3746" y="0"/>
              <a:ext cx="0" cy="4320"/>
            </a:xfrm>
            <a:prstGeom prst="line">
              <a:avLst/>
            </a:prstGeom>
            <a:noFill/>
            <a:ln w="9525">
              <a:solidFill>
                <a:srgbClr val="FFFFFF">
                  <a:alpha val="39999"/>
                </a:srgbClr>
              </a:solidFill>
              <a:round/>
            </a:ln>
            <a:extLst>
              <a:ext uri="{909E8E84-426E-40DD-AFC4-6F175D3DCCD1}">
                <a14:hiddenFill xmlns:a14="http://schemas.microsoft.com/office/drawing/2010/main">
                  <a:noFill/>
                </a14:hiddenFill>
              </a:ext>
            </a:extLst>
          </p:spPr>
          <p:txBody>
            <a:bodyPr/>
            <a:lstStyle/>
            <a:p>
              <a:endParaRPr lang="zh-CN" altLang="en-US"/>
            </a:p>
          </p:txBody>
        </p:sp>
        <p:sp>
          <p:nvSpPr>
            <p:cNvPr id="18" name="Line 26"/>
            <p:cNvSpPr>
              <a:spLocks noChangeShapeType="1"/>
            </p:cNvSpPr>
            <p:nvPr/>
          </p:nvSpPr>
          <p:spPr bwMode="auto">
            <a:xfrm>
              <a:off x="4876" y="0"/>
              <a:ext cx="0" cy="4320"/>
            </a:xfrm>
            <a:prstGeom prst="line">
              <a:avLst/>
            </a:prstGeom>
            <a:noFill/>
            <a:ln w="9525">
              <a:solidFill>
                <a:srgbClr val="FFFFFF">
                  <a:alpha val="39999"/>
                </a:srgbClr>
              </a:solidFill>
              <a:round/>
            </a:ln>
            <a:extLst>
              <a:ext uri="{909E8E84-426E-40DD-AFC4-6F175D3DCCD1}">
                <a14:hiddenFill xmlns:a14="http://schemas.microsoft.com/office/drawing/2010/main">
                  <a:noFill/>
                </a14:hiddenFill>
              </a:ext>
            </a:extLst>
          </p:spPr>
          <p:txBody>
            <a:bodyPr/>
            <a:lstStyle/>
            <a:p>
              <a:endParaRPr lang="zh-CN" altLang="en-US"/>
            </a:p>
          </p:txBody>
        </p:sp>
        <p:sp>
          <p:nvSpPr>
            <p:cNvPr id="19" name="Line 27"/>
            <p:cNvSpPr>
              <a:spLocks noChangeShapeType="1"/>
            </p:cNvSpPr>
            <p:nvPr/>
          </p:nvSpPr>
          <p:spPr bwMode="auto">
            <a:xfrm>
              <a:off x="5229" y="0"/>
              <a:ext cx="0" cy="4320"/>
            </a:xfrm>
            <a:prstGeom prst="line">
              <a:avLst/>
            </a:prstGeom>
            <a:noFill/>
            <a:ln w="9525">
              <a:solidFill>
                <a:srgbClr val="FFFFFF">
                  <a:alpha val="39999"/>
                </a:srgbClr>
              </a:solidFill>
              <a:round/>
            </a:ln>
            <a:extLst>
              <a:ext uri="{909E8E84-426E-40DD-AFC4-6F175D3DCCD1}">
                <a14:hiddenFill xmlns:a14="http://schemas.microsoft.com/office/drawing/2010/main">
                  <a:noFill/>
                </a14:hiddenFill>
              </a:ext>
            </a:extLst>
          </p:spPr>
          <p:txBody>
            <a:bodyPr/>
            <a:lstStyle/>
            <a:p>
              <a:endParaRPr lang="zh-CN" altLang="en-US"/>
            </a:p>
          </p:txBody>
        </p:sp>
      </p:grpSp>
      <p:grpSp>
        <p:nvGrpSpPr>
          <p:cNvPr id="20" name="Group 28"/>
          <p:cNvGrpSpPr/>
          <p:nvPr/>
        </p:nvGrpSpPr>
        <p:grpSpPr bwMode="auto">
          <a:xfrm>
            <a:off x="0" y="2852738"/>
            <a:ext cx="12192000" cy="2000250"/>
            <a:chOff x="0" y="1143"/>
            <a:chExt cx="5760" cy="1260"/>
          </a:xfrm>
        </p:grpSpPr>
        <p:sp>
          <p:nvSpPr>
            <p:cNvPr id="21" name="Line 29"/>
            <p:cNvSpPr>
              <a:spLocks noChangeShapeType="1"/>
            </p:cNvSpPr>
            <p:nvPr/>
          </p:nvSpPr>
          <p:spPr bwMode="auto">
            <a:xfrm>
              <a:off x="0" y="1143"/>
              <a:ext cx="5760" cy="0"/>
            </a:xfrm>
            <a:prstGeom prst="line">
              <a:avLst/>
            </a:prstGeom>
            <a:noFill/>
            <a:ln w="12700">
              <a:solidFill>
                <a:srgbClr val="FFFFFF">
                  <a:alpha val="30196"/>
                </a:srgbClr>
              </a:solidFill>
              <a:round/>
            </a:ln>
            <a:extLst>
              <a:ext uri="{909E8E84-426E-40DD-AFC4-6F175D3DCCD1}">
                <a14:hiddenFill xmlns:a14="http://schemas.microsoft.com/office/drawing/2010/main">
                  <a:noFill/>
                </a14:hiddenFill>
              </a:ext>
            </a:extLst>
          </p:spPr>
          <p:txBody>
            <a:bodyPr/>
            <a:lstStyle/>
            <a:p>
              <a:endParaRPr lang="zh-CN" altLang="en-US"/>
            </a:p>
          </p:txBody>
        </p:sp>
        <p:sp>
          <p:nvSpPr>
            <p:cNvPr id="22" name="Line 30"/>
            <p:cNvSpPr>
              <a:spLocks noChangeShapeType="1"/>
            </p:cNvSpPr>
            <p:nvPr/>
          </p:nvSpPr>
          <p:spPr bwMode="auto">
            <a:xfrm>
              <a:off x="0" y="2034"/>
              <a:ext cx="5760" cy="0"/>
            </a:xfrm>
            <a:prstGeom prst="line">
              <a:avLst/>
            </a:prstGeom>
            <a:noFill/>
            <a:ln w="9525">
              <a:solidFill>
                <a:srgbClr val="FFFFFF">
                  <a:alpha val="30196"/>
                </a:srgbClr>
              </a:solidFill>
              <a:round/>
            </a:ln>
            <a:extLst>
              <a:ext uri="{909E8E84-426E-40DD-AFC4-6F175D3DCCD1}">
                <a14:hiddenFill xmlns:a14="http://schemas.microsoft.com/office/drawing/2010/main">
                  <a:noFill/>
                </a14:hiddenFill>
              </a:ext>
            </a:extLst>
          </p:spPr>
          <p:txBody>
            <a:bodyPr/>
            <a:lstStyle/>
            <a:p>
              <a:endParaRPr lang="zh-CN" altLang="en-US"/>
            </a:p>
          </p:txBody>
        </p:sp>
        <p:sp>
          <p:nvSpPr>
            <p:cNvPr id="23" name="Line 31"/>
            <p:cNvSpPr>
              <a:spLocks noChangeShapeType="1"/>
            </p:cNvSpPr>
            <p:nvPr/>
          </p:nvSpPr>
          <p:spPr bwMode="auto">
            <a:xfrm>
              <a:off x="0" y="2214"/>
              <a:ext cx="5760" cy="0"/>
            </a:xfrm>
            <a:prstGeom prst="line">
              <a:avLst/>
            </a:prstGeom>
            <a:noFill/>
            <a:ln w="9525">
              <a:solidFill>
                <a:srgbClr val="FFFFFF">
                  <a:alpha val="30196"/>
                </a:srgbClr>
              </a:solidFill>
              <a:round/>
            </a:ln>
            <a:extLst>
              <a:ext uri="{909E8E84-426E-40DD-AFC4-6F175D3DCCD1}">
                <a14:hiddenFill xmlns:a14="http://schemas.microsoft.com/office/drawing/2010/main">
                  <a:noFill/>
                </a14:hiddenFill>
              </a:ext>
            </a:extLst>
          </p:spPr>
          <p:txBody>
            <a:bodyPr/>
            <a:lstStyle/>
            <a:p>
              <a:endParaRPr lang="zh-CN" altLang="en-US"/>
            </a:p>
          </p:txBody>
        </p:sp>
        <p:sp>
          <p:nvSpPr>
            <p:cNvPr id="24" name="Line 32"/>
            <p:cNvSpPr>
              <a:spLocks noChangeShapeType="1"/>
            </p:cNvSpPr>
            <p:nvPr/>
          </p:nvSpPr>
          <p:spPr bwMode="auto">
            <a:xfrm>
              <a:off x="0" y="2403"/>
              <a:ext cx="5760" cy="0"/>
            </a:xfrm>
            <a:prstGeom prst="line">
              <a:avLst/>
            </a:prstGeom>
            <a:noFill/>
            <a:ln w="9525">
              <a:solidFill>
                <a:srgbClr val="FFFFFF">
                  <a:alpha val="30196"/>
                </a:srgbClr>
              </a:solidFill>
              <a:round/>
            </a:ln>
            <a:extLst>
              <a:ext uri="{909E8E84-426E-40DD-AFC4-6F175D3DCCD1}">
                <a14:hiddenFill xmlns:a14="http://schemas.microsoft.com/office/drawing/2010/main">
                  <a:noFill/>
                </a14:hiddenFill>
              </a:ext>
            </a:extLst>
          </p:spPr>
          <p:txBody>
            <a:bodyPr/>
            <a:lstStyle/>
            <a:p>
              <a:endParaRPr lang="zh-CN" altLang="en-US"/>
            </a:p>
          </p:txBody>
        </p:sp>
      </p:grpSp>
      <p:grpSp>
        <p:nvGrpSpPr>
          <p:cNvPr id="2" name="组合 1"/>
          <p:cNvGrpSpPr/>
          <p:nvPr/>
        </p:nvGrpSpPr>
        <p:grpSpPr>
          <a:xfrm>
            <a:off x="0" y="0"/>
            <a:ext cx="12192000" cy="4718050"/>
            <a:chOff x="0" y="0"/>
            <a:chExt cx="12192000" cy="4718050"/>
          </a:xfrm>
        </p:grpSpPr>
        <p:pic>
          <p:nvPicPr>
            <p:cNvPr id="5" name="图片 5" descr="未标题-2.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3770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33" descr="方向"/>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59074" y="71438"/>
              <a:ext cx="4131733" cy="4646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34" descr="方向"/>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875" y="857250"/>
              <a:ext cx="3263900" cy="370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TextBox 1"/>
            <p:cNvSpPr txBox="1">
              <a:spLocks noChangeArrowheads="1"/>
            </p:cNvSpPr>
            <p:nvPr/>
          </p:nvSpPr>
          <p:spPr bwMode="auto">
            <a:xfrm>
              <a:off x="7142691" y="2926713"/>
              <a:ext cx="5039783" cy="55403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Trebuchet MS" panose="020B0603020202020204" pitchFamily="34" charset="0"/>
                  <a:ea typeface="方正姚体" panose="02010601030101010101" pitchFamily="2" charset="-122"/>
                </a:defRPr>
              </a:lvl1pPr>
              <a:lvl2pPr marL="742950" indent="-285750">
                <a:defRPr>
                  <a:solidFill>
                    <a:schemeClr val="tx1"/>
                  </a:solidFill>
                  <a:latin typeface="Trebuchet MS" panose="020B0603020202020204" pitchFamily="34" charset="0"/>
                  <a:ea typeface="方正姚体" panose="02010601030101010101" pitchFamily="2" charset="-122"/>
                </a:defRPr>
              </a:lvl2pPr>
              <a:lvl3pPr marL="1143000" indent="-228600">
                <a:defRPr>
                  <a:solidFill>
                    <a:schemeClr val="tx1"/>
                  </a:solidFill>
                  <a:latin typeface="Trebuchet MS" panose="020B0603020202020204" pitchFamily="34" charset="0"/>
                  <a:ea typeface="方正姚体" panose="02010601030101010101" pitchFamily="2" charset="-122"/>
                </a:defRPr>
              </a:lvl3pPr>
              <a:lvl4pPr marL="1600200" indent="-228600">
                <a:defRPr>
                  <a:solidFill>
                    <a:schemeClr val="tx1"/>
                  </a:solidFill>
                  <a:latin typeface="Trebuchet MS" panose="020B0603020202020204" pitchFamily="34" charset="0"/>
                  <a:ea typeface="方正姚体" panose="02010601030101010101" pitchFamily="2" charset="-122"/>
                </a:defRPr>
              </a:lvl4pPr>
              <a:lvl5pPr marL="2057400" indent="-228600">
                <a:defRPr>
                  <a:solidFill>
                    <a:schemeClr val="tx1"/>
                  </a:solidFill>
                  <a:latin typeface="Trebuchet MS" panose="020B0603020202020204" pitchFamily="34" charset="0"/>
                  <a:ea typeface="方正姚体" panose="02010601030101010101" pitchFamily="2" charset="-122"/>
                </a:defRPr>
              </a:lvl5pPr>
              <a:lvl6pPr marL="2514600" indent="-228600" fontAlgn="base">
                <a:spcBef>
                  <a:spcPct val="0"/>
                </a:spcBef>
                <a:spcAft>
                  <a:spcPct val="0"/>
                </a:spcAft>
                <a:defRPr>
                  <a:solidFill>
                    <a:schemeClr val="tx1"/>
                  </a:solidFill>
                  <a:latin typeface="Trebuchet MS" panose="020B0603020202020204" pitchFamily="34" charset="0"/>
                  <a:ea typeface="方正姚体" panose="02010601030101010101" pitchFamily="2" charset="-122"/>
                </a:defRPr>
              </a:lvl6pPr>
              <a:lvl7pPr marL="2971800" indent="-228600" fontAlgn="base">
                <a:spcBef>
                  <a:spcPct val="0"/>
                </a:spcBef>
                <a:spcAft>
                  <a:spcPct val="0"/>
                </a:spcAft>
                <a:defRPr>
                  <a:solidFill>
                    <a:schemeClr val="tx1"/>
                  </a:solidFill>
                  <a:latin typeface="Trebuchet MS" panose="020B0603020202020204" pitchFamily="34" charset="0"/>
                  <a:ea typeface="方正姚体" panose="02010601030101010101" pitchFamily="2" charset="-122"/>
                </a:defRPr>
              </a:lvl7pPr>
              <a:lvl8pPr marL="3429000" indent="-228600" fontAlgn="base">
                <a:spcBef>
                  <a:spcPct val="0"/>
                </a:spcBef>
                <a:spcAft>
                  <a:spcPct val="0"/>
                </a:spcAft>
                <a:defRPr>
                  <a:solidFill>
                    <a:schemeClr val="tx1"/>
                  </a:solidFill>
                  <a:latin typeface="Trebuchet MS" panose="020B0603020202020204" pitchFamily="34" charset="0"/>
                  <a:ea typeface="方正姚体" panose="02010601030101010101" pitchFamily="2" charset="-122"/>
                </a:defRPr>
              </a:lvl8pPr>
              <a:lvl9pPr marL="3886200" indent="-228600" fontAlgn="base">
                <a:spcBef>
                  <a:spcPct val="0"/>
                </a:spcBef>
                <a:spcAft>
                  <a:spcPct val="0"/>
                </a:spcAft>
                <a:defRPr>
                  <a:solidFill>
                    <a:schemeClr val="tx1"/>
                  </a:solidFill>
                  <a:latin typeface="Trebuchet MS" panose="020B0603020202020204" pitchFamily="34" charset="0"/>
                  <a:ea typeface="方正姚体" panose="02010601030101010101" pitchFamily="2" charset="-122"/>
                </a:defRPr>
              </a:lvl9pPr>
            </a:lstStyle>
            <a:p>
              <a:endParaRPr lang="en-US" altLang="zh-CN" sz="1000" b="1">
                <a:solidFill>
                  <a:srgbClr val="00B0F0"/>
                </a:solidFill>
                <a:latin typeface="微软雅黑" panose="020B0503020204020204" pitchFamily="34" charset="-122"/>
                <a:ea typeface="微软雅黑" panose="020B0503020204020204" pitchFamily="34" charset="-122"/>
              </a:endParaRPr>
            </a:p>
            <a:p>
              <a:endParaRPr lang="en-US" altLang="zh-CN" sz="1000" b="1">
                <a:solidFill>
                  <a:srgbClr val="00B0F0"/>
                </a:solidFill>
                <a:latin typeface="微软雅黑" panose="020B0503020204020204" pitchFamily="34" charset="-122"/>
                <a:ea typeface="微软雅黑" panose="020B0503020204020204" pitchFamily="34" charset="-122"/>
              </a:endParaRPr>
            </a:p>
            <a:p>
              <a:endParaRPr lang="zh-CN" altLang="en-US" sz="1000" b="1">
                <a:solidFill>
                  <a:srgbClr val="00B0F0"/>
                </a:solidFill>
                <a:latin typeface="微软雅黑" panose="020B0503020204020204" pitchFamily="34" charset="-122"/>
                <a:ea typeface="微软雅黑" panose="020B0503020204020204" pitchFamily="34" charset="-122"/>
              </a:endParaRPr>
            </a:p>
          </p:txBody>
        </p:sp>
        <p:sp>
          <p:nvSpPr>
            <p:cNvPr id="27" name="TextBox 1"/>
            <p:cNvSpPr txBox="1">
              <a:spLocks noChangeArrowheads="1"/>
            </p:cNvSpPr>
            <p:nvPr/>
          </p:nvSpPr>
          <p:spPr bwMode="auto">
            <a:xfrm>
              <a:off x="8964613" y="2874963"/>
              <a:ext cx="203200" cy="55403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Trebuchet MS" panose="020B0603020202020204" pitchFamily="34" charset="0"/>
                  <a:ea typeface="方正姚体" panose="02010601030101010101" pitchFamily="2" charset="-122"/>
                </a:defRPr>
              </a:lvl1pPr>
              <a:lvl2pPr marL="742950" indent="-285750">
                <a:defRPr>
                  <a:solidFill>
                    <a:schemeClr val="tx1"/>
                  </a:solidFill>
                  <a:latin typeface="Trebuchet MS" panose="020B0603020202020204" pitchFamily="34" charset="0"/>
                  <a:ea typeface="方正姚体" panose="02010601030101010101" pitchFamily="2" charset="-122"/>
                </a:defRPr>
              </a:lvl2pPr>
              <a:lvl3pPr marL="1143000" indent="-228600">
                <a:defRPr>
                  <a:solidFill>
                    <a:schemeClr val="tx1"/>
                  </a:solidFill>
                  <a:latin typeface="Trebuchet MS" panose="020B0603020202020204" pitchFamily="34" charset="0"/>
                  <a:ea typeface="方正姚体" panose="02010601030101010101" pitchFamily="2" charset="-122"/>
                </a:defRPr>
              </a:lvl3pPr>
              <a:lvl4pPr marL="1600200" indent="-228600">
                <a:defRPr>
                  <a:solidFill>
                    <a:schemeClr val="tx1"/>
                  </a:solidFill>
                  <a:latin typeface="Trebuchet MS" panose="020B0603020202020204" pitchFamily="34" charset="0"/>
                  <a:ea typeface="方正姚体" panose="02010601030101010101" pitchFamily="2" charset="-122"/>
                </a:defRPr>
              </a:lvl4pPr>
              <a:lvl5pPr marL="2057400" indent="-228600">
                <a:defRPr>
                  <a:solidFill>
                    <a:schemeClr val="tx1"/>
                  </a:solidFill>
                  <a:latin typeface="Trebuchet MS" panose="020B0603020202020204" pitchFamily="34" charset="0"/>
                  <a:ea typeface="方正姚体" panose="02010601030101010101" pitchFamily="2" charset="-122"/>
                </a:defRPr>
              </a:lvl5pPr>
              <a:lvl6pPr marL="2514600" indent="-228600" fontAlgn="base">
                <a:spcBef>
                  <a:spcPct val="0"/>
                </a:spcBef>
                <a:spcAft>
                  <a:spcPct val="0"/>
                </a:spcAft>
                <a:defRPr>
                  <a:solidFill>
                    <a:schemeClr val="tx1"/>
                  </a:solidFill>
                  <a:latin typeface="Trebuchet MS" panose="020B0603020202020204" pitchFamily="34" charset="0"/>
                  <a:ea typeface="方正姚体" panose="02010601030101010101" pitchFamily="2" charset="-122"/>
                </a:defRPr>
              </a:lvl6pPr>
              <a:lvl7pPr marL="2971800" indent="-228600" fontAlgn="base">
                <a:spcBef>
                  <a:spcPct val="0"/>
                </a:spcBef>
                <a:spcAft>
                  <a:spcPct val="0"/>
                </a:spcAft>
                <a:defRPr>
                  <a:solidFill>
                    <a:schemeClr val="tx1"/>
                  </a:solidFill>
                  <a:latin typeface="Trebuchet MS" panose="020B0603020202020204" pitchFamily="34" charset="0"/>
                  <a:ea typeface="方正姚体" panose="02010601030101010101" pitchFamily="2" charset="-122"/>
                </a:defRPr>
              </a:lvl7pPr>
              <a:lvl8pPr marL="3429000" indent="-228600" fontAlgn="base">
                <a:spcBef>
                  <a:spcPct val="0"/>
                </a:spcBef>
                <a:spcAft>
                  <a:spcPct val="0"/>
                </a:spcAft>
                <a:defRPr>
                  <a:solidFill>
                    <a:schemeClr val="tx1"/>
                  </a:solidFill>
                  <a:latin typeface="Trebuchet MS" panose="020B0603020202020204" pitchFamily="34" charset="0"/>
                  <a:ea typeface="方正姚体" panose="02010601030101010101" pitchFamily="2" charset="-122"/>
                </a:defRPr>
              </a:lvl8pPr>
              <a:lvl9pPr marL="3886200" indent="-228600" fontAlgn="base">
                <a:spcBef>
                  <a:spcPct val="0"/>
                </a:spcBef>
                <a:spcAft>
                  <a:spcPct val="0"/>
                </a:spcAft>
                <a:defRPr>
                  <a:solidFill>
                    <a:schemeClr val="tx1"/>
                  </a:solidFill>
                  <a:latin typeface="Trebuchet MS" panose="020B0603020202020204" pitchFamily="34" charset="0"/>
                  <a:ea typeface="方正姚体" panose="02010601030101010101" pitchFamily="2" charset="-122"/>
                </a:defRPr>
              </a:lvl9pPr>
            </a:lstStyle>
            <a:p>
              <a:endParaRPr lang="en-US" altLang="zh-CN" sz="1000" b="1">
                <a:solidFill>
                  <a:srgbClr val="00B0F0"/>
                </a:solidFill>
                <a:latin typeface="微软雅黑" panose="020B0503020204020204" pitchFamily="34" charset="-122"/>
                <a:ea typeface="微软雅黑" panose="020B0503020204020204" pitchFamily="34" charset="-122"/>
              </a:endParaRPr>
            </a:p>
            <a:p>
              <a:endParaRPr lang="en-US" altLang="zh-CN" sz="1000" b="1">
                <a:solidFill>
                  <a:srgbClr val="00B0F0"/>
                </a:solidFill>
                <a:latin typeface="微软雅黑" panose="020B0503020204020204" pitchFamily="34" charset="-122"/>
                <a:ea typeface="微软雅黑" panose="020B0503020204020204" pitchFamily="34" charset="-122"/>
              </a:endParaRPr>
            </a:p>
            <a:p>
              <a:endParaRPr lang="zh-CN" altLang="en-US" sz="1000" b="1">
                <a:solidFill>
                  <a:srgbClr val="00B0F0"/>
                </a:solidFill>
                <a:latin typeface="微软雅黑" panose="020B0503020204020204" pitchFamily="34" charset="-122"/>
                <a:ea typeface="微软雅黑" panose="020B0503020204020204" pitchFamily="34" charset="-122"/>
              </a:endParaRPr>
            </a:p>
          </p:txBody>
        </p:sp>
      </p:grpSp>
      <p:sp>
        <p:nvSpPr>
          <p:cNvPr id="28" name="Text Box 3"/>
          <p:cNvSpPr txBox="1">
            <a:spLocks noChangeArrowheads="1"/>
          </p:cNvSpPr>
          <p:nvPr/>
        </p:nvSpPr>
        <p:spPr bwMode="auto">
          <a:xfrm>
            <a:off x="3152247" y="5667781"/>
            <a:ext cx="5954184" cy="396583"/>
          </a:xfrm>
          <a:prstGeom prst="rect">
            <a:avLst/>
          </a:prstGeom>
          <a:solidFill>
            <a:schemeClr val="bg1"/>
          </a:solidFill>
          <a:ln>
            <a:noFill/>
          </a:ln>
          <a:effectLst/>
        </p:spPr>
        <p:txBody>
          <a:bodyPr wrap="square">
            <a:spAutoFit/>
          </a:bodyPr>
          <a:lstStyle>
            <a:lvl1pPr eaLnBrk="0" hangingPunct="0">
              <a:lnSpc>
                <a:spcPct val="90000"/>
              </a:lnSpc>
              <a:spcBef>
                <a:spcPct val="20000"/>
              </a:spcBef>
              <a:buClr>
                <a:srgbClr val="CC0000"/>
              </a:buClr>
              <a:buFont typeface="Wingdings" panose="05000000000000000000" pitchFamily="2" charset="2"/>
              <a:defRPr sz="1400" b="1">
                <a:solidFill>
                  <a:schemeClr val="tx1"/>
                </a:solidFill>
                <a:latin typeface="宋体" panose="02010600030101010101" pitchFamily="2" charset="-122"/>
                <a:ea typeface="宋体" panose="02010600030101010101" pitchFamily="2" charset="-122"/>
              </a:defRPr>
            </a:lvl1pPr>
            <a:lvl2pPr marL="742950" indent="-285750" eaLnBrk="0" hangingPunct="0">
              <a:lnSpc>
                <a:spcPct val="90000"/>
              </a:lnSpc>
              <a:spcBef>
                <a:spcPct val="20000"/>
              </a:spcBef>
              <a:buClr>
                <a:srgbClr val="CC0000"/>
              </a:buClr>
              <a:buFont typeface="Wingdings" panose="05000000000000000000" pitchFamily="2" charset="2"/>
              <a:defRPr sz="1400" b="1">
                <a:solidFill>
                  <a:schemeClr val="tx1"/>
                </a:solidFill>
                <a:latin typeface="宋体" panose="02010600030101010101" pitchFamily="2" charset="-122"/>
                <a:ea typeface="宋体" panose="02010600030101010101" pitchFamily="2" charset="-122"/>
              </a:defRPr>
            </a:lvl2pPr>
            <a:lvl3pPr marL="1143000" indent="-228600" eaLnBrk="0" hangingPunct="0">
              <a:lnSpc>
                <a:spcPct val="90000"/>
              </a:lnSpc>
              <a:spcBef>
                <a:spcPct val="20000"/>
              </a:spcBef>
              <a:buClr>
                <a:srgbClr val="CC0000"/>
              </a:buClr>
              <a:buFont typeface="Wingdings" panose="05000000000000000000" pitchFamily="2" charset="2"/>
              <a:defRPr sz="1400" b="1">
                <a:solidFill>
                  <a:schemeClr val="tx1"/>
                </a:solidFill>
                <a:latin typeface="宋体" panose="02010600030101010101" pitchFamily="2" charset="-122"/>
                <a:ea typeface="宋体" panose="02010600030101010101" pitchFamily="2" charset="-122"/>
              </a:defRPr>
            </a:lvl3pPr>
            <a:lvl4pPr marL="1600200" indent="-228600" eaLnBrk="0" hangingPunct="0">
              <a:lnSpc>
                <a:spcPct val="90000"/>
              </a:lnSpc>
              <a:spcBef>
                <a:spcPct val="20000"/>
              </a:spcBef>
              <a:buClr>
                <a:srgbClr val="CC0000"/>
              </a:buClr>
              <a:buFont typeface="Wingdings" panose="05000000000000000000" pitchFamily="2" charset="2"/>
              <a:defRPr sz="1400" b="1">
                <a:solidFill>
                  <a:schemeClr val="tx1"/>
                </a:solidFill>
                <a:latin typeface="宋体" panose="02010600030101010101" pitchFamily="2" charset="-122"/>
                <a:ea typeface="宋体" panose="02010600030101010101" pitchFamily="2" charset="-122"/>
              </a:defRPr>
            </a:lvl4pPr>
            <a:lvl5pPr marL="2057400" indent="-228600" eaLnBrk="0" hangingPunct="0">
              <a:lnSpc>
                <a:spcPct val="90000"/>
              </a:lnSpc>
              <a:spcBef>
                <a:spcPct val="20000"/>
              </a:spcBef>
              <a:buClr>
                <a:srgbClr val="CC0000"/>
              </a:buClr>
              <a:buFont typeface="Wingdings" panose="05000000000000000000" pitchFamily="2" charset="2"/>
              <a:defRPr sz="1400" b="1">
                <a:solidFill>
                  <a:schemeClr val="tx1"/>
                </a:solidFill>
                <a:latin typeface="宋体" panose="02010600030101010101" pitchFamily="2" charset="-122"/>
                <a:ea typeface="宋体" panose="02010600030101010101" pitchFamily="2" charset="-122"/>
              </a:defRPr>
            </a:lvl5pPr>
            <a:lvl6pPr marL="2514600" indent="-228600" eaLnBrk="0" fontAlgn="base" hangingPunct="0">
              <a:lnSpc>
                <a:spcPct val="90000"/>
              </a:lnSpc>
              <a:spcBef>
                <a:spcPct val="20000"/>
              </a:spcBef>
              <a:spcAft>
                <a:spcPct val="0"/>
              </a:spcAft>
              <a:buClr>
                <a:srgbClr val="CC0000"/>
              </a:buClr>
              <a:buFont typeface="Wingdings" panose="05000000000000000000" pitchFamily="2" charset="2"/>
              <a:defRPr sz="1400" b="1">
                <a:solidFill>
                  <a:schemeClr val="tx1"/>
                </a:solidFill>
                <a:latin typeface="宋体" panose="02010600030101010101" pitchFamily="2" charset="-122"/>
                <a:ea typeface="宋体" panose="02010600030101010101" pitchFamily="2" charset="-122"/>
              </a:defRPr>
            </a:lvl6pPr>
            <a:lvl7pPr marL="2971800" indent="-228600" eaLnBrk="0" fontAlgn="base" hangingPunct="0">
              <a:lnSpc>
                <a:spcPct val="90000"/>
              </a:lnSpc>
              <a:spcBef>
                <a:spcPct val="20000"/>
              </a:spcBef>
              <a:spcAft>
                <a:spcPct val="0"/>
              </a:spcAft>
              <a:buClr>
                <a:srgbClr val="CC0000"/>
              </a:buClr>
              <a:buFont typeface="Wingdings" panose="05000000000000000000" pitchFamily="2" charset="2"/>
              <a:defRPr sz="1400" b="1">
                <a:solidFill>
                  <a:schemeClr val="tx1"/>
                </a:solidFill>
                <a:latin typeface="宋体" panose="02010600030101010101" pitchFamily="2" charset="-122"/>
                <a:ea typeface="宋体" panose="02010600030101010101" pitchFamily="2" charset="-122"/>
              </a:defRPr>
            </a:lvl7pPr>
            <a:lvl8pPr marL="3429000" indent="-228600" eaLnBrk="0" fontAlgn="base" hangingPunct="0">
              <a:lnSpc>
                <a:spcPct val="90000"/>
              </a:lnSpc>
              <a:spcBef>
                <a:spcPct val="20000"/>
              </a:spcBef>
              <a:spcAft>
                <a:spcPct val="0"/>
              </a:spcAft>
              <a:buClr>
                <a:srgbClr val="CC0000"/>
              </a:buClr>
              <a:buFont typeface="Wingdings" panose="05000000000000000000" pitchFamily="2" charset="2"/>
              <a:defRPr sz="1400" b="1">
                <a:solidFill>
                  <a:schemeClr val="tx1"/>
                </a:solidFill>
                <a:latin typeface="宋体" panose="02010600030101010101" pitchFamily="2" charset="-122"/>
                <a:ea typeface="宋体" panose="02010600030101010101" pitchFamily="2" charset="-122"/>
              </a:defRPr>
            </a:lvl8pPr>
            <a:lvl9pPr marL="3886200" indent="-228600" eaLnBrk="0" fontAlgn="base" hangingPunct="0">
              <a:lnSpc>
                <a:spcPct val="90000"/>
              </a:lnSpc>
              <a:spcBef>
                <a:spcPct val="20000"/>
              </a:spcBef>
              <a:spcAft>
                <a:spcPct val="0"/>
              </a:spcAft>
              <a:buClr>
                <a:srgbClr val="CC0000"/>
              </a:buClr>
              <a:buFont typeface="Wingdings" panose="05000000000000000000" pitchFamily="2" charset="2"/>
              <a:defRPr sz="1400" b="1">
                <a:solidFill>
                  <a:schemeClr val="tx1"/>
                </a:solidFill>
                <a:latin typeface="宋体" panose="02010600030101010101" pitchFamily="2" charset="-122"/>
                <a:ea typeface="宋体" panose="02010600030101010101" pitchFamily="2" charset="-122"/>
              </a:defRPr>
            </a:lvl9pPr>
          </a:lstStyle>
          <a:p>
            <a:pPr algn="ctr" eaLnBrk="1" hangingPunct="1">
              <a:lnSpc>
                <a:spcPct val="120000"/>
              </a:lnSpc>
              <a:spcBef>
                <a:spcPts val="100"/>
              </a:spcBef>
              <a:spcAft>
                <a:spcPts val="600"/>
              </a:spcAft>
              <a:buClrTx/>
              <a:buFont typeface="Arial" panose="020B0604020202020204" pitchFamily="34" charset="0"/>
              <a:defRPr/>
            </a:pPr>
            <a:fld id="{FB4CA9E1-DBE6-4FE7-9F0C-AE2B67D338AD}" type="datetime2">
              <a:rPr lang="zh-CN" altLang="en-US" sz="1800" smtClean="0">
                <a:solidFill>
                  <a:schemeClr val="tx1">
                    <a:lumMod val="50000"/>
                    <a:lumOff val="50000"/>
                  </a:schemeClr>
                </a:solidFill>
                <a:latin typeface="微软雅黑" panose="020B0503020204020204" pitchFamily="34" charset="-122"/>
                <a:ea typeface="微软雅黑" panose="020B0503020204020204" pitchFamily="34" charset="-122"/>
              </a:rPr>
              <a:t>2021年6月8日</a:t>
            </a:fld>
            <a:endParaRPr lang="en-US" altLang="zh-CN" sz="18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135800" y="3822063"/>
            <a:ext cx="11920400" cy="1014730"/>
          </a:xfrm>
          <a:prstGeom prst="rect">
            <a:avLst/>
          </a:prstGeom>
          <a:noFill/>
        </p:spPr>
        <p:txBody>
          <a:bodyPr wrap="square" rtlCol="0">
            <a:spAutoFit/>
          </a:bodyPr>
          <a:lstStyle/>
          <a:p>
            <a:pPr algn="ctr"/>
            <a:r>
              <a:rPr lang="en-US" altLang="zh-CN" sz="6000" b="1" dirty="0">
                <a:solidFill>
                  <a:srgbClr val="1D8DE5"/>
                </a:solidFill>
                <a:latin typeface="微软雅黑" panose="020B0503020204020204" pitchFamily="34" charset="-122"/>
                <a:ea typeface="微软雅黑" panose="020B0503020204020204" pitchFamily="34" charset="-122"/>
              </a:rPr>
              <a:t>GIS </a:t>
            </a:r>
            <a:r>
              <a:rPr lang="zh-CN" altLang="en-US" sz="6000" b="1" dirty="0">
                <a:solidFill>
                  <a:srgbClr val="1D8DE5"/>
                </a:solidFill>
                <a:latin typeface="微软雅黑" panose="020B0503020204020204" pitchFamily="34" charset="-122"/>
                <a:ea typeface="微软雅黑" panose="020B0503020204020204" pitchFamily="34" charset="-122"/>
              </a:rPr>
              <a:t>开发基础概念</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strVal val="#ppt_h"/>
                                          </p:val>
                                        </p:tav>
                                        <p:tav tm="100000">
                                          <p:val>
                                            <p:strVal val="#ppt_h"/>
                                          </p:val>
                                        </p:tav>
                                      </p:tavLst>
                                    </p:anim>
                                  </p:childTnLst>
                                </p:cTn>
                              </p:par>
                            </p:childTnLst>
                          </p:cTn>
                        </p:par>
                        <p:par>
                          <p:cTn id="9" fill="hold">
                            <p:stCondLst>
                              <p:cond delay="500"/>
                            </p:stCondLst>
                            <p:childTnLst>
                              <p:par>
                                <p:cTn id="10" presetID="42" presetClass="entr" presetSubtype="0" fill="hold" nodeType="after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anim calcmode="lin" valueType="num">
                                      <p:cBhvr>
                                        <p:cTn id="13" dur="500" fill="hold"/>
                                        <p:tgtEl>
                                          <p:spTgt spid="20"/>
                                        </p:tgtEl>
                                        <p:attrNameLst>
                                          <p:attrName>ppt_x</p:attrName>
                                        </p:attrNameLst>
                                      </p:cBhvr>
                                      <p:tavLst>
                                        <p:tav tm="0">
                                          <p:val>
                                            <p:strVal val="#ppt_x"/>
                                          </p:val>
                                        </p:tav>
                                        <p:tav tm="100000">
                                          <p:val>
                                            <p:strVal val="#ppt_x"/>
                                          </p:val>
                                        </p:tav>
                                      </p:tavLst>
                                    </p:anim>
                                    <p:anim calcmode="lin" valueType="num">
                                      <p:cBhvr>
                                        <p:cTn id="14" dur="500" fill="hold"/>
                                        <p:tgtEl>
                                          <p:spTgt spid="20"/>
                                        </p:tgtEl>
                                        <p:attrNameLst>
                                          <p:attrName>ppt_y</p:attrName>
                                        </p:attrNameLst>
                                      </p:cBhvr>
                                      <p:tavLst>
                                        <p:tav tm="0">
                                          <p:val>
                                            <p:strVal val="#ppt_y+.1"/>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2000" fill="hold"/>
                                        <p:tgtEl>
                                          <p:spTgt spid="7"/>
                                        </p:tgtEl>
                                        <p:attrNameLst>
                                          <p:attrName>ppt_x</p:attrName>
                                        </p:attrNameLst>
                                      </p:cBhvr>
                                      <p:tavLst>
                                        <p:tav tm="0">
                                          <p:val>
                                            <p:strVal val="#ppt_x"/>
                                          </p:val>
                                        </p:tav>
                                        <p:tav tm="100000">
                                          <p:val>
                                            <p:strVal val="#ppt_x"/>
                                          </p:val>
                                        </p:tav>
                                      </p:tavLst>
                                    </p:anim>
                                    <p:anim calcmode="lin" valueType="num">
                                      <p:cBhvr additive="base">
                                        <p:cTn id="18" dur="2000" fill="hold"/>
                                        <p:tgtEl>
                                          <p:spTgt spid="7"/>
                                        </p:tgtEl>
                                        <p:attrNameLst>
                                          <p:attrName>ppt_y</p:attrName>
                                        </p:attrNameLst>
                                      </p:cBhvr>
                                      <p:tavLst>
                                        <p:tav tm="0">
                                          <p:val>
                                            <p:strVal val="1+#ppt_h/2"/>
                                          </p:val>
                                        </p:tav>
                                        <p:tav tm="100000">
                                          <p:val>
                                            <p:strVal val="#ppt_y"/>
                                          </p:val>
                                        </p:tav>
                                      </p:tavLst>
                                    </p:anim>
                                  </p:childTnLst>
                                </p:cTn>
                              </p:par>
                            </p:childTnLst>
                          </p:cTn>
                        </p:par>
                        <p:par>
                          <p:cTn id="19" fill="hold">
                            <p:stCondLst>
                              <p:cond delay="1000"/>
                            </p:stCondLst>
                            <p:childTnLst>
                              <p:par>
                                <p:cTn id="20" presetID="2" presetClass="entr" presetSubtype="4" fill="hold" nodeType="afterEffect">
                                  <p:stCondLst>
                                    <p:cond delay="0"/>
                                  </p:stCondLst>
                                  <p:childTnLst>
                                    <p:set>
                                      <p:cBhvr>
                                        <p:cTn id="21" dur="1" fill="hold">
                                          <p:stCondLst>
                                            <p:cond delay="0"/>
                                          </p:stCondLst>
                                        </p:cTn>
                                        <p:tgtEl>
                                          <p:spTgt spid="6"/>
                                        </p:tgtEl>
                                        <p:attrNameLst>
                                          <p:attrName>style.visibility</p:attrName>
                                        </p:attrNameLst>
                                      </p:cBhvr>
                                      <p:to>
                                        <p:strVal val="visible"/>
                                      </p:to>
                                    </p:set>
                                    <p:anim calcmode="lin" valueType="num">
                                      <p:cBhvr additive="base">
                                        <p:cTn id="22" dur="500" fill="hold"/>
                                        <p:tgtEl>
                                          <p:spTgt spid="6"/>
                                        </p:tgtEl>
                                        <p:attrNameLst>
                                          <p:attrName>ppt_x</p:attrName>
                                        </p:attrNameLst>
                                      </p:cBhvr>
                                      <p:tavLst>
                                        <p:tav tm="0">
                                          <p:val>
                                            <p:strVal val="#ppt_x"/>
                                          </p:val>
                                        </p:tav>
                                        <p:tav tm="100000">
                                          <p:val>
                                            <p:strVal val="#ppt_x"/>
                                          </p:val>
                                        </p:tav>
                                      </p:tavLst>
                                    </p:anim>
                                    <p:anim calcmode="lin" valueType="num">
                                      <p:cBhvr additive="base">
                                        <p:cTn id="23" dur="500" fill="hold"/>
                                        <p:tgtEl>
                                          <p:spTgt spid="6"/>
                                        </p:tgtEl>
                                        <p:attrNameLst>
                                          <p:attrName>ppt_y</p:attrName>
                                        </p:attrNameLst>
                                      </p:cBhvr>
                                      <p:tavLst>
                                        <p:tav tm="0">
                                          <p:val>
                                            <p:strVal val="1+#ppt_h/2"/>
                                          </p:val>
                                        </p:tav>
                                        <p:tav tm="100000">
                                          <p:val>
                                            <p:strVal val="#ppt_y"/>
                                          </p:val>
                                        </p:tav>
                                      </p:tavLst>
                                    </p:anim>
                                  </p:childTnLst>
                                </p:cTn>
                              </p:par>
                              <p:par>
                                <p:cTn id="24" presetID="2" presetClass="entr" presetSubtype="4" fill="hold" nodeType="withEffect">
                                  <p:stCondLst>
                                    <p:cond delay="0"/>
                                  </p:stCondLst>
                                  <p:childTnLst>
                                    <p:set>
                                      <p:cBhvr>
                                        <p:cTn id="25" dur="1" fill="hold">
                                          <p:stCondLst>
                                            <p:cond delay="0"/>
                                          </p:stCondLst>
                                        </p:cTn>
                                        <p:tgtEl>
                                          <p:spTgt spid="9"/>
                                        </p:tgtEl>
                                        <p:attrNameLst>
                                          <p:attrName>style.visibility</p:attrName>
                                        </p:attrNameLst>
                                      </p:cBhvr>
                                      <p:to>
                                        <p:strVal val="visible"/>
                                      </p:to>
                                    </p:set>
                                    <p:anim calcmode="lin" valueType="num">
                                      <p:cBhvr additive="base">
                                        <p:cTn id="26" dur="2000" fill="hold"/>
                                        <p:tgtEl>
                                          <p:spTgt spid="9"/>
                                        </p:tgtEl>
                                        <p:attrNameLst>
                                          <p:attrName>ppt_x</p:attrName>
                                        </p:attrNameLst>
                                      </p:cBhvr>
                                      <p:tavLst>
                                        <p:tav tm="0">
                                          <p:val>
                                            <p:strVal val="#ppt_x"/>
                                          </p:val>
                                        </p:tav>
                                        <p:tav tm="100000">
                                          <p:val>
                                            <p:strVal val="#ppt_x"/>
                                          </p:val>
                                        </p:tav>
                                      </p:tavLst>
                                    </p:anim>
                                    <p:anim calcmode="lin" valueType="num">
                                      <p:cBhvr additive="base">
                                        <p:cTn id="27" dur="2000" fill="hold"/>
                                        <p:tgtEl>
                                          <p:spTgt spid="9"/>
                                        </p:tgtEl>
                                        <p:attrNameLst>
                                          <p:attrName>ppt_y</p:attrName>
                                        </p:attrNameLst>
                                      </p:cBhvr>
                                      <p:tavLst>
                                        <p:tav tm="0">
                                          <p:val>
                                            <p:strVal val="1+#ppt_h/2"/>
                                          </p:val>
                                        </p:tav>
                                        <p:tav tm="100000">
                                          <p:val>
                                            <p:strVal val="#ppt_y"/>
                                          </p:val>
                                        </p:tav>
                                      </p:tavLst>
                                    </p:anim>
                                  </p:childTnLst>
                                </p:cTn>
                              </p:par>
                            </p:childTnLst>
                          </p:cTn>
                        </p:par>
                        <p:par>
                          <p:cTn id="28" fill="hold">
                            <p:stCondLst>
                              <p:cond delay="1500"/>
                            </p:stCondLst>
                            <p:childTnLst>
                              <p:par>
                                <p:cTn id="29" presetID="2" presetClass="entr" presetSubtype="4" fill="hold" nodeType="after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additive="base">
                                        <p:cTn id="31" dur="500" fill="hold"/>
                                        <p:tgtEl>
                                          <p:spTgt spid="8"/>
                                        </p:tgtEl>
                                        <p:attrNameLst>
                                          <p:attrName>ppt_x</p:attrName>
                                        </p:attrNameLst>
                                      </p:cBhvr>
                                      <p:tavLst>
                                        <p:tav tm="0">
                                          <p:val>
                                            <p:strVal val="#ppt_x"/>
                                          </p:val>
                                        </p:tav>
                                        <p:tav tm="100000">
                                          <p:val>
                                            <p:strVal val="#ppt_x"/>
                                          </p:val>
                                        </p:tav>
                                      </p:tavLst>
                                    </p:anim>
                                    <p:anim calcmode="lin" valueType="num">
                                      <p:cBhvr additive="base">
                                        <p:cTn id="3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Title 1"/>
          <p:cNvSpPr>
            <a:spLocks noGrp="1"/>
          </p:cNvSpPr>
          <p:nvPr>
            <p:ph type="title"/>
          </p:nvPr>
        </p:nvSpPr>
        <p:spPr>
          <a:xfrm>
            <a:off x="327232" y="231691"/>
            <a:ext cx="11655840" cy="899537"/>
          </a:xfrm>
        </p:spPr>
        <p:txBody>
          <a:bodyPr/>
          <a:lstStyle/>
          <a:p>
            <a:r>
              <a:rPr lang="zh-CN" altLang="en-US" sz="4800" b="1" dirty="0">
                <a:solidFill>
                  <a:srgbClr val="3474C6"/>
                </a:solidFill>
                <a:latin typeface="微软雅黑" panose="020B0503020204020204" pitchFamily="34" charset="-122"/>
                <a:ea typeface="微软雅黑" panose="020B0503020204020204" pitchFamily="34" charset="-122"/>
              </a:rPr>
              <a:t>栅格数据矢量化</a:t>
            </a:r>
          </a:p>
        </p:txBody>
      </p:sp>
      <p:pic>
        <p:nvPicPr>
          <p:cNvPr id="11" name="图片 3" descr="说明: F:\航天宏图\土地GF\7验收\验收文档汇总\正在写\验收成果准备\提取成果\宏观监测\北京市影像.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1975" y="1510849"/>
            <a:ext cx="3633825" cy="4706252"/>
          </a:xfrm>
          <a:prstGeom prst="rect">
            <a:avLst/>
          </a:prstGeom>
          <a:noFill/>
          <a:extLst>
            <a:ext uri="{909E8E84-426E-40DD-AFC4-6F175D3DCCD1}">
              <a14:hiddenFill xmlns:a14="http://schemas.microsoft.com/office/drawing/2010/main">
                <a:solidFill>
                  <a:srgbClr val="FFFFFF"/>
                </a:solidFill>
              </a14:hiddenFill>
            </a:ext>
          </a:extLst>
        </p:spPr>
      </p:pic>
      <p:pic>
        <p:nvPicPr>
          <p:cNvPr id="12" name="图片 4" descr="说明: F:\航天宏图\土地GF\7验收\验收文档汇总\正在写\验收成果准备\提取成果\宏观监测\北京市分类结果.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41501" y="1386864"/>
            <a:ext cx="3715841" cy="4812471"/>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p:cNvSpPr txBox="1"/>
          <p:nvPr/>
        </p:nvSpPr>
        <p:spPr>
          <a:xfrm>
            <a:off x="2855640" y="6229845"/>
            <a:ext cx="1224136" cy="400110"/>
          </a:xfrm>
          <a:prstGeom prst="rect">
            <a:avLst/>
          </a:prstGeom>
          <a:noFill/>
        </p:spPr>
        <p:txBody>
          <a:bodyPr wrap="square" rtlCol="0">
            <a:spAutoFit/>
          </a:bodyPr>
          <a:lstStyle/>
          <a:p>
            <a:r>
              <a:rPr lang="zh-CN" altLang="en-US" sz="2000" dirty="0">
                <a:latin typeface="微软雅黑" panose="020B0503020204020204" pitchFamily="34" charset="-122"/>
                <a:ea typeface="微软雅黑" panose="020B0503020204020204" pitchFamily="34" charset="-122"/>
              </a:rPr>
              <a:t>栅格数据</a:t>
            </a:r>
          </a:p>
        </p:txBody>
      </p:sp>
      <p:sp>
        <p:nvSpPr>
          <p:cNvPr id="14" name="TextBox 13"/>
          <p:cNvSpPr txBox="1"/>
          <p:nvPr/>
        </p:nvSpPr>
        <p:spPr>
          <a:xfrm>
            <a:off x="6096000" y="6229845"/>
            <a:ext cx="2205204" cy="400110"/>
          </a:xfrm>
          <a:prstGeom prst="rect">
            <a:avLst/>
          </a:prstGeom>
          <a:noFill/>
        </p:spPr>
        <p:txBody>
          <a:bodyPr wrap="square" rtlCol="0">
            <a:spAutoFit/>
          </a:bodyPr>
          <a:lstStyle/>
          <a:p>
            <a:r>
              <a:rPr lang="zh-CN" altLang="en-US" sz="2000" dirty="0">
                <a:latin typeface="微软雅黑" panose="020B0503020204020204" pitchFamily="34" charset="-122"/>
                <a:ea typeface="微软雅黑" panose="020B0503020204020204" pitchFamily="34" charset="-122"/>
              </a:rPr>
              <a:t>矢量图形 </a:t>
            </a:r>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表格</a:t>
            </a:r>
          </a:p>
        </p:txBody>
      </p:sp>
      <p:cxnSp>
        <p:nvCxnSpPr>
          <p:cNvPr id="15" name="直接箭头连接符 14"/>
          <p:cNvCxnSpPr/>
          <p:nvPr/>
        </p:nvCxnSpPr>
        <p:spPr>
          <a:xfrm>
            <a:off x="4086615" y="6429900"/>
            <a:ext cx="2009385"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4579211" y="6433591"/>
            <a:ext cx="1224136" cy="307777"/>
          </a:xfrm>
          <a:prstGeom prst="rect">
            <a:avLst/>
          </a:prstGeom>
          <a:noFill/>
        </p:spPr>
        <p:txBody>
          <a:bodyPr wrap="square" rtlCol="0">
            <a:spAutoFit/>
          </a:bodyPr>
          <a:lstStyle/>
          <a:p>
            <a:r>
              <a:rPr lang="zh-CN" altLang="en-US" sz="1400" dirty="0">
                <a:solidFill>
                  <a:schemeClr val="accent6"/>
                </a:solidFill>
                <a:latin typeface="微软雅黑" panose="020B0503020204020204" pitchFamily="34" charset="-122"/>
                <a:ea typeface="微软雅黑" panose="020B0503020204020204" pitchFamily="34" charset="-122"/>
              </a:rPr>
              <a:t>矢量化</a:t>
            </a:r>
          </a:p>
        </p:txBody>
      </p:sp>
      <p:pic>
        <p:nvPicPr>
          <p:cNvPr id="17"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08368" y="2701328"/>
            <a:ext cx="1852613" cy="3497263"/>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18" name="TextBox 17"/>
          <p:cNvSpPr txBox="1"/>
          <p:nvPr/>
        </p:nvSpPr>
        <p:spPr>
          <a:xfrm>
            <a:off x="2084002" y="836712"/>
            <a:ext cx="8116454" cy="499624"/>
          </a:xfrm>
          <a:prstGeom prst="rect">
            <a:avLst/>
          </a:prstGeom>
          <a:noFill/>
        </p:spPr>
        <p:txBody>
          <a:bodyPr wrap="square" rtlCol="0">
            <a:spAutoFit/>
          </a:bodyPr>
          <a:lstStyle/>
          <a:p>
            <a:pPr>
              <a:lnSpc>
                <a:spcPct val="150000"/>
              </a:lnSpc>
            </a:pPr>
            <a:r>
              <a:rPr lang="zh-CN" altLang="en-US" sz="2000" dirty="0">
                <a:latin typeface="微软雅黑" panose="020B0503020204020204" pitchFamily="34" charset="-122"/>
                <a:ea typeface="微软雅黑" panose="020B0503020204020204" pitchFamily="34" charset="-122"/>
              </a:rPr>
              <a:t>       将栅格数据中地物用点、线、面图形进行抽象转换的过程。</a:t>
            </a:r>
          </a:p>
        </p:txBody>
      </p:sp>
      <p:sp>
        <p:nvSpPr>
          <p:cNvPr id="7" name="右箭头 6"/>
          <p:cNvSpPr/>
          <p:nvPr/>
        </p:nvSpPr>
        <p:spPr>
          <a:xfrm>
            <a:off x="4336425" y="3573016"/>
            <a:ext cx="1183511" cy="360040"/>
          </a:xfrm>
          <a:prstGeom prst="rightArrow">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Title 1"/>
          <p:cNvSpPr>
            <a:spLocks noGrp="1"/>
          </p:cNvSpPr>
          <p:nvPr>
            <p:ph type="title"/>
          </p:nvPr>
        </p:nvSpPr>
        <p:spPr>
          <a:xfrm>
            <a:off x="327232" y="231691"/>
            <a:ext cx="11655840" cy="899537"/>
          </a:xfrm>
        </p:spPr>
        <p:txBody>
          <a:bodyPr/>
          <a:lstStyle/>
          <a:p>
            <a:r>
              <a:rPr lang="zh-CN" altLang="en-US" sz="4800" b="1" dirty="0">
                <a:solidFill>
                  <a:srgbClr val="3474C6"/>
                </a:solidFill>
                <a:latin typeface="微软雅黑" panose="020B0503020204020204" pitchFamily="34" charset="-122"/>
                <a:ea typeface="微软雅黑" panose="020B0503020204020204" pitchFamily="34" charset="-122"/>
              </a:rPr>
              <a:t>地理坐标系</a:t>
            </a:r>
          </a:p>
        </p:txBody>
      </p:sp>
      <p:pic>
        <p:nvPicPr>
          <p:cNvPr id="7170" name="Picture 2" descr="https://imgsa.baidu.com/baike/c0%3Dbaike80%2C5%2C5%2C80%2C26/sign=efe401e3a5efce1bfe26c098ce3898bb/024f78f0f736afc3063a7d70b119ebc4b74512f4.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48128" y="2201044"/>
            <a:ext cx="4540324" cy="4540324"/>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p:cNvSpPr/>
          <p:nvPr/>
        </p:nvSpPr>
        <p:spPr>
          <a:xfrm>
            <a:off x="422350" y="1268760"/>
            <a:ext cx="4294016" cy="5170646"/>
          </a:xfrm>
          <a:prstGeom prst="rect">
            <a:avLst/>
          </a:prstGeom>
        </p:spPr>
        <p:txBody>
          <a:bodyPr wrap="square">
            <a:spAutoFit/>
          </a:bodyPr>
          <a:lstStyle/>
          <a:p>
            <a:pPr>
              <a:lnSpc>
                <a:spcPct val="150000"/>
              </a:lnSpc>
            </a:pPr>
            <a:r>
              <a:rPr lang="zh-CN" altLang="en-US" sz="2000" dirty="0"/>
              <a:t>         地理坐标系（</a:t>
            </a:r>
            <a:r>
              <a:rPr lang="en-US" altLang="zh-CN" sz="2000" dirty="0"/>
              <a:t>Geographic Coordinate System</a:t>
            </a:r>
            <a:r>
              <a:rPr lang="zh-CN" altLang="en-US" sz="2000" dirty="0"/>
              <a:t>），是使用三维球面来定义地球表面位置，以实现通过经纬度对地球表面点位引用的坐标系。首先将地球抽象成一个规则的逼近原始自然地球表面的椭球体，称为</a:t>
            </a:r>
            <a:r>
              <a:rPr lang="zh-CN" altLang="en-US" sz="2000" b="1" dirty="0"/>
              <a:t>参考椭球体</a:t>
            </a:r>
            <a:r>
              <a:rPr lang="zh-CN" altLang="en-US" sz="2000" dirty="0"/>
              <a:t>，然后在参考椭球体上定义一系列的经线和纬线构成经纬网，从而达到通过经纬度来描述地表点位的目的。注意：经纬地理坐标系不是平面坐标系。</a:t>
            </a:r>
          </a:p>
        </p:txBody>
      </p:sp>
      <p:pic>
        <p:nvPicPr>
          <p:cNvPr id="717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16366" y="1076523"/>
            <a:ext cx="2951876" cy="20644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Title 1"/>
          <p:cNvSpPr>
            <a:spLocks noGrp="1"/>
          </p:cNvSpPr>
          <p:nvPr>
            <p:ph type="title"/>
          </p:nvPr>
        </p:nvSpPr>
        <p:spPr>
          <a:xfrm>
            <a:off x="327232" y="231691"/>
            <a:ext cx="11655840" cy="899537"/>
          </a:xfrm>
        </p:spPr>
        <p:txBody>
          <a:bodyPr/>
          <a:lstStyle/>
          <a:p>
            <a:r>
              <a:rPr lang="zh-CN" altLang="en-US" sz="4800" b="1" dirty="0">
                <a:solidFill>
                  <a:srgbClr val="3474C6"/>
                </a:solidFill>
                <a:latin typeface="微软雅黑" panose="020B0503020204020204" pitchFamily="34" charset="-122"/>
                <a:ea typeface="微软雅黑" panose="020B0503020204020204" pitchFamily="34" charset="-122"/>
              </a:rPr>
              <a:t>地图投影</a:t>
            </a:r>
          </a:p>
        </p:txBody>
      </p:sp>
      <p:sp>
        <p:nvSpPr>
          <p:cNvPr id="2" name="矩形 1"/>
          <p:cNvSpPr/>
          <p:nvPr/>
        </p:nvSpPr>
        <p:spPr>
          <a:xfrm>
            <a:off x="592682" y="1196752"/>
            <a:ext cx="10975926" cy="1015663"/>
          </a:xfrm>
          <a:prstGeom prst="rect">
            <a:avLst/>
          </a:prstGeom>
        </p:spPr>
        <p:txBody>
          <a:bodyPr wrap="square">
            <a:spAutoFit/>
          </a:bodyPr>
          <a:lstStyle/>
          <a:p>
            <a:pPr>
              <a:lnSpc>
                <a:spcPct val="150000"/>
              </a:lnSpc>
            </a:pPr>
            <a:r>
              <a:rPr lang="zh-CN" altLang="en-US" sz="2000" dirty="0"/>
              <a:t>地理坐标系是以经纬度表示的，是球面坐标系而非平面，不方便用二维展示同时也不便于量测面积等，为了二维展示及几何量测，就需要进行地图投影。</a:t>
            </a:r>
          </a:p>
        </p:txBody>
      </p:sp>
      <p:grpSp>
        <p:nvGrpSpPr>
          <p:cNvPr id="3" name="组合 2"/>
          <p:cNvGrpSpPr/>
          <p:nvPr/>
        </p:nvGrpSpPr>
        <p:grpSpPr>
          <a:xfrm>
            <a:off x="530194" y="3573017"/>
            <a:ext cx="5925846" cy="2376263"/>
            <a:chOff x="113181" y="4391353"/>
            <a:chExt cx="8936463" cy="2494031"/>
          </a:xfrm>
        </p:grpSpPr>
        <p:pic>
          <p:nvPicPr>
            <p:cNvPr id="23" name="Picture 5" descr="C:\Users\ASUS\Desktop\QQ截图2016050612232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7784" y="4929517"/>
              <a:ext cx="2837095" cy="1584579"/>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3177" y="4988776"/>
              <a:ext cx="1428783" cy="14549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5"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56841" y="5123193"/>
              <a:ext cx="1692803" cy="12153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6" name="右箭头 25"/>
            <p:cNvSpPr/>
            <p:nvPr/>
          </p:nvSpPr>
          <p:spPr>
            <a:xfrm>
              <a:off x="3551971" y="5609894"/>
              <a:ext cx="241089" cy="328139"/>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右箭头 26"/>
            <p:cNvSpPr/>
            <p:nvPr/>
          </p:nvSpPr>
          <p:spPr>
            <a:xfrm>
              <a:off x="7080363" y="5598650"/>
              <a:ext cx="241089" cy="328139"/>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8" name="Picture 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2007" y="5123193"/>
              <a:ext cx="1590922" cy="12153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9" name="TextBox 28"/>
            <p:cNvSpPr txBox="1"/>
            <p:nvPr/>
          </p:nvSpPr>
          <p:spPr>
            <a:xfrm>
              <a:off x="1031246" y="6423719"/>
              <a:ext cx="492443" cy="461665"/>
            </a:xfrm>
            <a:prstGeom prst="rect">
              <a:avLst/>
            </a:prstGeom>
            <a:noFill/>
          </p:spPr>
          <p:txBody>
            <a:bodyPr wrap="none" rtlCol="0">
              <a:spAutoFit/>
            </a:bodyPr>
            <a:lstStyle/>
            <a:p>
              <a:r>
                <a:rPr lang="zh-CN" altLang="en-US" sz="2400" b="1" dirty="0">
                  <a:solidFill>
                    <a:srgbClr val="FF0000"/>
                  </a:solidFill>
                </a:rPr>
                <a:t>①</a:t>
              </a:r>
            </a:p>
          </p:txBody>
        </p:sp>
        <p:sp>
          <p:nvSpPr>
            <p:cNvPr id="30" name="TextBox 29"/>
            <p:cNvSpPr txBox="1"/>
            <p:nvPr/>
          </p:nvSpPr>
          <p:spPr>
            <a:xfrm>
              <a:off x="3637242" y="6423718"/>
              <a:ext cx="494046" cy="461665"/>
            </a:xfrm>
            <a:prstGeom prst="rect">
              <a:avLst/>
            </a:prstGeom>
            <a:noFill/>
          </p:spPr>
          <p:txBody>
            <a:bodyPr wrap="none" rtlCol="0">
              <a:spAutoFit/>
            </a:bodyPr>
            <a:lstStyle/>
            <a:p>
              <a:r>
                <a:rPr lang="zh-CN" altLang="en-US" sz="2400" b="1" dirty="0">
                  <a:solidFill>
                    <a:srgbClr val="FF0000"/>
                  </a:solidFill>
                </a:rPr>
                <a:t>②</a:t>
              </a:r>
            </a:p>
          </p:txBody>
        </p:sp>
        <p:sp>
          <p:nvSpPr>
            <p:cNvPr id="4" name="TextBox 30"/>
            <p:cNvSpPr txBox="1"/>
            <p:nvPr/>
          </p:nvSpPr>
          <p:spPr>
            <a:xfrm>
              <a:off x="6936251" y="6423717"/>
              <a:ext cx="494046" cy="461665"/>
            </a:xfrm>
            <a:prstGeom prst="rect">
              <a:avLst/>
            </a:prstGeom>
            <a:noFill/>
          </p:spPr>
          <p:txBody>
            <a:bodyPr wrap="none" rtlCol="0">
              <a:spAutoFit/>
            </a:bodyPr>
            <a:lstStyle/>
            <a:p>
              <a:r>
                <a:rPr lang="zh-CN" altLang="en-US" sz="2400" b="1" dirty="0">
                  <a:solidFill>
                    <a:srgbClr val="FF0000"/>
                  </a:solidFill>
                </a:rPr>
                <a:t>③</a:t>
              </a:r>
            </a:p>
          </p:txBody>
        </p:sp>
        <p:sp>
          <p:nvSpPr>
            <p:cNvPr id="5" name="Rectangle 3"/>
            <p:cNvSpPr txBox="1">
              <a:spLocks noChangeArrowheads="1"/>
            </p:cNvSpPr>
            <p:nvPr/>
          </p:nvSpPr>
          <p:spPr bwMode="auto">
            <a:xfrm>
              <a:off x="113181" y="4391353"/>
              <a:ext cx="2328573" cy="5437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1" compatLnSpc="1"/>
            <a:lstStyle>
              <a:lvl1pPr marL="342900" indent="-342900" algn="l" rtl="0" fontAlgn="base">
                <a:spcBef>
                  <a:spcPct val="20000"/>
                </a:spcBef>
                <a:spcAft>
                  <a:spcPct val="0"/>
                </a:spcAft>
                <a:buClr>
                  <a:schemeClr val="accent2"/>
                </a:buClr>
                <a:buSzPct val="80000"/>
                <a:buFont typeface="Wingdings" panose="05000000000000000000" pitchFamily="2" charset="2"/>
                <a:buChar char="l"/>
                <a:defRPr kumimoji="1" sz="3200">
                  <a:solidFill>
                    <a:schemeClr val="tx1"/>
                  </a:solidFill>
                  <a:latin typeface="+mn-lt"/>
                  <a:ea typeface="+mn-ea"/>
                  <a:cs typeface="+mn-cs"/>
                </a:defRPr>
              </a:lvl1pPr>
              <a:lvl2pPr marL="742950" indent="-285750" algn="l" rtl="0" fontAlgn="base">
                <a:spcBef>
                  <a:spcPct val="20000"/>
                </a:spcBef>
                <a:spcAft>
                  <a:spcPct val="0"/>
                </a:spcAft>
                <a:buClr>
                  <a:schemeClr val="tx1"/>
                </a:buClr>
                <a:buSzPct val="90000"/>
                <a:buChar char="–"/>
                <a:defRPr kumimoji="1" sz="2800">
                  <a:solidFill>
                    <a:schemeClr val="tx1"/>
                  </a:solidFill>
                  <a:latin typeface="+mn-lt"/>
                  <a:ea typeface="+mn-ea"/>
                </a:defRPr>
              </a:lvl2pPr>
              <a:lvl3pPr marL="1143000" indent="-228600" algn="l" rtl="0" fontAlgn="base">
                <a:spcBef>
                  <a:spcPct val="20000"/>
                </a:spcBef>
                <a:spcAft>
                  <a:spcPct val="0"/>
                </a:spcAft>
                <a:buClr>
                  <a:schemeClr val="accent1"/>
                </a:buClr>
                <a:buSzPct val="60000"/>
                <a:buFont typeface="Wingdings" panose="05000000000000000000" pitchFamily="2" charset="2"/>
                <a:buChar char="l"/>
                <a:defRPr kumimoji="1" sz="2400">
                  <a:solidFill>
                    <a:schemeClr val="tx1"/>
                  </a:solidFill>
                  <a:latin typeface="+mn-lt"/>
                  <a:ea typeface="+mn-ea"/>
                </a:defRPr>
              </a:lvl3pPr>
              <a:lvl4pPr marL="1600200" indent="-228600" algn="l" rtl="0" fontAlgn="base">
                <a:spcBef>
                  <a:spcPct val="20000"/>
                </a:spcBef>
                <a:spcAft>
                  <a:spcPct val="0"/>
                </a:spcAft>
                <a:buClr>
                  <a:schemeClr val="tx1"/>
                </a:buClr>
                <a:buChar char="–"/>
                <a:defRPr kumimoji="1" sz="2000">
                  <a:solidFill>
                    <a:schemeClr val="tx1"/>
                  </a:solidFill>
                  <a:latin typeface="+mn-lt"/>
                  <a:ea typeface="+mn-ea"/>
                </a:defRPr>
              </a:lvl4pPr>
              <a:lvl5pPr marL="2057400" indent="-228600" algn="l" rtl="0" fontAlgn="base">
                <a:spcBef>
                  <a:spcPct val="20000"/>
                </a:spcBef>
                <a:spcAft>
                  <a:spcPct val="0"/>
                </a:spcAft>
                <a:buClr>
                  <a:schemeClr val="accent1"/>
                </a:buClr>
                <a:buChar char="•"/>
                <a:defRPr kumimoji="1" sz="2000">
                  <a:solidFill>
                    <a:schemeClr val="tx1"/>
                  </a:solidFill>
                  <a:latin typeface="+mn-lt"/>
                  <a:ea typeface="+mn-ea"/>
                </a:defRPr>
              </a:lvl5pPr>
              <a:lvl6pPr marL="2514600" indent="-228600" algn="l" rtl="0" fontAlgn="base">
                <a:spcBef>
                  <a:spcPct val="20000"/>
                </a:spcBef>
                <a:spcAft>
                  <a:spcPct val="0"/>
                </a:spcAft>
                <a:buClr>
                  <a:schemeClr val="accent1"/>
                </a:buClr>
                <a:buChar char="•"/>
                <a:defRPr kumimoji="1" sz="2000">
                  <a:solidFill>
                    <a:schemeClr val="tx1"/>
                  </a:solidFill>
                  <a:latin typeface="+mn-lt"/>
                  <a:ea typeface="+mn-ea"/>
                </a:defRPr>
              </a:lvl6pPr>
              <a:lvl7pPr marL="2971800" indent="-228600" algn="l" rtl="0" fontAlgn="base">
                <a:spcBef>
                  <a:spcPct val="20000"/>
                </a:spcBef>
                <a:spcAft>
                  <a:spcPct val="0"/>
                </a:spcAft>
                <a:buClr>
                  <a:schemeClr val="accent1"/>
                </a:buClr>
                <a:buChar char="•"/>
                <a:defRPr kumimoji="1" sz="2000">
                  <a:solidFill>
                    <a:schemeClr val="tx1"/>
                  </a:solidFill>
                  <a:latin typeface="+mn-lt"/>
                  <a:ea typeface="+mn-ea"/>
                </a:defRPr>
              </a:lvl7pPr>
              <a:lvl8pPr marL="3429000" indent="-228600" algn="l" rtl="0" fontAlgn="base">
                <a:spcBef>
                  <a:spcPct val="20000"/>
                </a:spcBef>
                <a:spcAft>
                  <a:spcPct val="0"/>
                </a:spcAft>
                <a:buClr>
                  <a:schemeClr val="accent1"/>
                </a:buClr>
                <a:buChar char="•"/>
                <a:defRPr kumimoji="1" sz="2000">
                  <a:solidFill>
                    <a:schemeClr val="tx1"/>
                  </a:solidFill>
                  <a:latin typeface="+mn-lt"/>
                  <a:ea typeface="+mn-ea"/>
                </a:defRPr>
              </a:lvl8pPr>
              <a:lvl9pPr marL="3886200" indent="-228600" algn="l" rtl="0" fontAlgn="base">
                <a:spcBef>
                  <a:spcPct val="20000"/>
                </a:spcBef>
                <a:spcAft>
                  <a:spcPct val="0"/>
                </a:spcAft>
                <a:buClr>
                  <a:schemeClr val="accent1"/>
                </a:buClr>
                <a:buChar char="•"/>
                <a:defRPr kumimoji="1" sz="2000">
                  <a:solidFill>
                    <a:schemeClr val="tx1"/>
                  </a:solidFill>
                  <a:latin typeface="+mn-lt"/>
                  <a:ea typeface="+mn-ea"/>
                </a:defRPr>
              </a:lvl9pPr>
            </a:lstStyle>
            <a:p>
              <a:pPr marL="0" indent="0" algn="just">
                <a:lnSpc>
                  <a:spcPct val="130000"/>
                </a:lnSpc>
                <a:buNone/>
              </a:pPr>
              <a:r>
                <a:rPr lang="zh-CN" altLang="en-US" sz="2000" b="1" kern="0" dirty="0">
                  <a:solidFill>
                    <a:srgbClr val="0099CC"/>
                  </a:solidFill>
                  <a:latin typeface="黑体" panose="02010609060101010101" pitchFamily="2" charset="-122"/>
                  <a:ea typeface="黑体" panose="02010609060101010101" pitchFamily="2" charset="-122"/>
                </a:rPr>
                <a:t>直接投影到平面</a:t>
              </a:r>
            </a:p>
          </p:txBody>
        </p:sp>
        <p:sp>
          <p:nvSpPr>
            <p:cNvPr id="33" name="Rectangle 3"/>
            <p:cNvSpPr txBox="1">
              <a:spLocks noChangeArrowheads="1"/>
            </p:cNvSpPr>
            <p:nvPr/>
          </p:nvSpPr>
          <p:spPr bwMode="auto">
            <a:xfrm>
              <a:off x="3598244" y="4397428"/>
              <a:ext cx="4070100" cy="5437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1" compatLnSpc="1"/>
            <a:lstStyle>
              <a:lvl1pPr marL="342900" indent="-342900" algn="l" rtl="0" fontAlgn="base">
                <a:spcBef>
                  <a:spcPct val="20000"/>
                </a:spcBef>
                <a:spcAft>
                  <a:spcPct val="0"/>
                </a:spcAft>
                <a:buClr>
                  <a:schemeClr val="accent2"/>
                </a:buClr>
                <a:buSzPct val="80000"/>
                <a:buFont typeface="Wingdings" panose="05000000000000000000" pitchFamily="2" charset="2"/>
                <a:buChar char="l"/>
                <a:defRPr kumimoji="1" sz="3200">
                  <a:solidFill>
                    <a:schemeClr val="tx1"/>
                  </a:solidFill>
                  <a:latin typeface="+mn-lt"/>
                  <a:ea typeface="+mn-ea"/>
                  <a:cs typeface="+mn-cs"/>
                </a:defRPr>
              </a:lvl1pPr>
              <a:lvl2pPr marL="742950" indent="-285750" algn="l" rtl="0" fontAlgn="base">
                <a:spcBef>
                  <a:spcPct val="20000"/>
                </a:spcBef>
                <a:spcAft>
                  <a:spcPct val="0"/>
                </a:spcAft>
                <a:buClr>
                  <a:schemeClr val="tx1"/>
                </a:buClr>
                <a:buSzPct val="90000"/>
                <a:buChar char="–"/>
                <a:defRPr kumimoji="1" sz="2800">
                  <a:solidFill>
                    <a:schemeClr val="tx1"/>
                  </a:solidFill>
                  <a:latin typeface="+mn-lt"/>
                  <a:ea typeface="+mn-ea"/>
                </a:defRPr>
              </a:lvl2pPr>
              <a:lvl3pPr marL="1143000" indent="-228600" algn="l" rtl="0" fontAlgn="base">
                <a:spcBef>
                  <a:spcPct val="20000"/>
                </a:spcBef>
                <a:spcAft>
                  <a:spcPct val="0"/>
                </a:spcAft>
                <a:buClr>
                  <a:schemeClr val="accent1"/>
                </a:buClr>
                <a:buSzPct val="60000"/>
                <a:buFont typeface="Wingdings" panose="05000000000000000000" pitchFamily="2" charset="2"/>
                <a:buChar char="l"/>
                <a:defRPr kumimoji="1" sz="2400">
                  <a:solidFill>
                    <a:schemeClr val="tx1"/>
                  </a:solidFill>
                  <a:latin typeface="+mn-lt"/>
                  <a:ea typeface="+mn-ea"/>
                </a:defRPr>
              </a:lvl3pPr>
              <a:lvl4pPr marL="1600200" indent="-228600" algn="l" rtl="0" fontAlgn="base">
                <a:spcBef>
                  <a:spcPct val="20000"/>
                </a:spcBef>
                <a:spcAft>
                  <a:spcPct val="0"/>
                </a:spcAft>
                <a:buClr>
                  <a:schemeClr val="tx1"/>
                </a:buClr>
                <a:buChar char="–"/>
                <a:defRPr kumimoji="1" sz="2000">
                  <a:solidFill>
                    <a:schemeClr val="tx1"/>
                  </a:solidFill>
                  <a:latin typeface="+mn-lt"/>
                  <a:ea typeface="+mn-ea"/>
                </a:defRPr>
              </a:lvl4pPr>
              <a:lvl5pPr marL="2057400" indent="-228600" algn="l" rtl="0" fontAlgn="base">
                <a:spcBef>
                  <a:spcPct val="20000"/>
                </a:spcBef>
                <a:spcAft>
                  <a:spcPct val="0"/>
                </a:spcAft>
                <a:buClr>
                  <a:schemeClr val="accent1"/>
                </a:buClr>
                <a:buChar char="•"/>
                <a:defRPr kumimoji="1" sz="2000">
                  <a:solidFill>
                    <a:schemeClr val="tx1"/>
                  </a:solidFill>
                  <a:latin typeface="+mn-lt"/>
                  <a:ea typeface="+mn-ea"/>
                </a:defRPr>
              </a:lvl5pPr>
              <a:lvl6pPr marL="2514600" indent="-228600" algn="l" rtl="0" fontAlgn="base">
                <a:spcBef>
                  <a:spcPct val="20000"/>
                </a:spcBef>
                <a:spcAft>
                  <a:spcPct val="0"/>
                </a:spcAft>
                <a:buClr>
                  <a:schemeClr val="accent1"/>
                </a:buClr>
                <a:buChar char="•"/>
                <a:defRPr kumimoji="1" sz="2000">
                  <a:solidFill>
                    <a:schemeClr val="tx1"/>
                  </a:solidFill>
                  <a:latin typeface="+mn-lt"/>
                  <a:ea typeface="+mn-ea"/>
                </a:defRPr>
              </a:lvl6pPr>
              <a:lvl7pPr marL="2971800" indent="-228600" algn="l" rtl="0" fontAlgn="base">
                <a:spcBef>
                  <a:spcPct val="20000"/>
                </a:spcBef>
                <a:spcAft>
                  <a:spcPct val="0"/>
                </a:spcAft>
                <a:buClr>
                  <a:schemeClr val="accent1"/>
                </a:buClr>
                <a:buChar char="•"/>
                <a:defRPr kumimoji="1" sz="2000">
                  <a:solidFill>
                    <a:schemeClr val="tx1"/>
                  </a:solidFill>
                  <a:latin typeface="+mn-lt"/>
                  <a:ea typeface="+mn-ea"/>
                </a:defRPr>
              </a:lvl7pPr>
              <a:lvl8pPr marL="3429000" indent="-228600" algn="l" rtl="0" fontAlgn="base">
                <a:spcBef>
                  <a:spcPct val="20000"/>
                </a:spcBef>
                <a:spcAft>
                  <a:spcPct val="0"/>
                </a:spcAft>
                <a:buClr>
                  <a:schemeClr val="accent1"/>
                </a:buClr>
                <a:buChar char="•"/>
                <a:defRPr kumimoji="1" sz="2000">
                  <a:solidFill>
                    <a:schemeClr val="tx1"/>
                  </a:solidFill>
                  <a:latin typeface="+mn-lt"/>
                  <a:ea typeface="+mn-ea"/>
                </a:defRPr>
              </a:lvl8pPr>
              <a:lvl9pPr marL="3886200" indent="-228600" algn="l" rtl="0" fontAlgn="base">
                <a:spcBef>
                  <a:spcPct val="20000"/>
                </a:spcBef>
                <a:spcAft>
                  <a:spcPct val="0"/>
                </a:spcAft>
                <a:buClr>
                  <a:schemeClr val="accent1"/>
                </a:buClr>
                <a:buChar char="•"/>
                <a:defRPr kumimoji="1" sz="2000">
                  <a:solidFill>
                    <a:schemeClr val="tx1"/>
                  </a:solidFill>
                  <a:latin typeface="+mn-lt"/>
                  <a:ea typeface="+mn-ea"/>
                </a:defRPr>
              </a:lvl9pPr>
            </a:lstStyle>
            <a:p>
              <a:pPr marL="0" indent="0" algn="just">
                <a:lnSpc>
                  <a:spcPct val="130000"/>
                </a:lnSpc>
                <a:buNone/>
              </a:pPr>
              <a:r>
                <a:rPr lang="zh-CN" altLang="en-US" sz="2000" b="1" kern="0" dirty="0">
                  <a:solidFill>
                    <a:srgbClr val="0099CC"/>
                  </a:solidFill>
                  <a:latin typeface="黑体" panose="02010609060101010101" pitchFamily="2" charset="-122"/>
                  <a:ea typeface="黑体" panose="02010609060101010101" pitchFamily="2" charset="-122"/>
                </a:rPr>
                <a:t>投影到能够展成平面的立体图形上</a:t>
              </a:r>
            </a:p>
          </p:txBody>
        </p:sp>
      </p:grpSp>
      <p:sp>
        <p:nvSpPr>
          <p:cNvPr id="35" name="Rectangle 3"/>
          <p:cNvSpPr txBox="1">
            <a:spLocks noChangeArrowheads="1"/>
          </p:cNvSpPr>
          <p:nvPr/>
        </p:nvSpPr>
        <p:spPr bwMode="auto">
          <a:xfrm>
            <a:off x="678180" y="2084705"/>
            <a:ext cx="10720070" cy="14014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1" compatLnSpc="1"/>
          <a:lstStyle>
            <a:lvl1pPr marL="342900" indent="-342900" algn="l" rtl="0" fontAlgn="base">
              <a:spcBef>
                <a:spcPct val="20000"/>
              </a:spcBef>
              <a:spcAft>
                <a:spcPct val="0"/>
              </a:spcAft>
              <a:buClr>
                <a:schemeClr val="accent2"/>
              </a:buClr>
              <a:buSzPct val="80000"/>
              <a:buFont typeface="Wingdings" panose="05000000000000000000" pitchFamily="2" charset="2"/>
              <a:buChar char="l"/>
              <a:defRPr kumimoji="1" sz="3200">
                <a:solidFill>
                  <a:schemeClr val="tx1"/>
                </a:solidFill>
                <a:latin typeface="+mn-lt"/>
                <a:ea typeface="+mn-ea"/>
                <a:cs typeface="+mn-cs"/>
              </a:defRPr>
            </a:lvl1pPr>
            <a:lvl2pPr marL="742950" indent="-285750" algn="l" rtl="0" fontAlgn="base">
              <a:spcBef>
                <a:spcPct val="20000"/>
              </a:spcBef>
              <a:spcAft>
                <a:spcPct val="0"/>
              </a:spcAft>
              <a:buClr>
                <a:schemeClr val="tx1"/>
              </a:buClr>
              <a:buSzPct val="90000"/>
              <a:buChar char="–"/>
              <a:defRPr kumimoji="1" sz="2800">
                <a:solidFill>
                  <a:schemeClr val="tx1"/>
                </a:solidFill>
                <a:latin typeface="+mn-lt"/>
                <a:ea typeface="+mn-ea"/>
              </a:defRPr>
            </a:lvl2pPr>
            <a:lvl3pPr marL="1143000" indent="-228600" algn="l" rtl="0" fontAlgn="base">
              <a:spcBef>
                <a:spcPct val="20000"/>
              </a:spcBef>
              <a:spcAft>
                <a:spcPct val="0"/>
              </a:spcAft>
              <a:buClr>
                <a:schemeClr val="accent1"/>
              </a:buClr>
              <a:buSzPct val="60000"/>
              <a:buFont typeface="Wingdings" panose="05000000000000000000" pitchFamily="2" charset="2"/>
              <a:buChar char="l"/>
              <a:defRPr kumimoji="1" sz="2400">
                <a:solidFill>
                  <a:schemeClr val="tx1"/>
                </a:solidFill>
                <a:latin typeface="+mn-lt"/>
                <a:ea typeface="+mn-ea"/>
              </a:defRPr>
            </a:lvl3pPr>
            <a:lvl4pPr marL="1600200" indent="-228600" algn="l" rtl="0" fontAlgn="base">
              <a:spcBef>
                <a:spcPct val="20000"/>
              </a:spcBef>
              <a:spcAft>
                <a:spcPct val="0"/>
              </a:spcAft>
              <a:buClr>
                <a:schemeClr val="tx1"/>
              </a:buClr>
              <a:buChar char="–"/>
              <a:defRPr kumimoji="1" sz="2000">
                <a:solidFill>
                  <a:schemeClr val="tx1"/>
                </a:solidFill>
                <a:latin typeface="+mn-lt"/>
                <a:ea typeface="+mn-ea"/>
              </a:defRPr>
            </a:lvl4pPr>
            <a:lvl5pPr marL="2057400" indent="-228600" algn="l" rtl="0" fontAlgn="base">
              <a:spcBef>
                <a:spcPct val="20000"/>
              </a:spcBef>
              <a:spcAft>
                <a:spcPct val="0"/>
              </a:spcAft>
              <a:buClr>
                <a:schemeClr val="accent1"/>
              </a:buClr>
              <a:buChar char="•"/>
              <a:defRPr kumimoji="1" sz="2000">
                <a:solidFill>
                  <a:schemeClr val="tx1"/>
                </a:solidFill>
                <a:latin typeface="+mn-lt"/>
                <a:ea typeface="+mn-ea"/>
              </a:defRPr>
            </a:lvl5pPr>
            <a:lvl6pPr marL="2514600" indent="-228600" algn="l" rtl="0" fontAlgn="base">
              <a:spcBef>
                <a:spcPct val="20000"/>
              </a:spcBef>
              <a:spcAft>
                <a:spcPct val="0"/>
              </a:spcAft>
              <a:buClr>
                <a:schemeClr val="accent1"/>
              </a:buClr>
              <a:buChar char="•"/>
              <a:defRPr kumimoji="1" sz="2000">
                <a:solidFill>
                  <a:schemeClr val="tx1"/>
                </a:solidFill>
                <a:latin typeface="+mn-lt"/>
                <a:ea typeface="+mn-ea"/>
              </a:defRPr>
            </a:lvl6pPr>
            <a:lvl7pPr marL="2971800" indent="-228600" algn="l" rtl="0" fontAlgn="base">
              <a:spcBef>
                <a:spcPct val="20000"/>
              </a:spcBef>
              <a:spcAft>
                <a:spcPct val="0"/>
              </a:spcAft>
              <a:buClr>
                <a:schemeClr val="accent1"/>
              </a:buClr>
              <a:buChar char="•"/>
              <a:defRPr kumimoji="1" sz="2000">
                <a:solidFill>
                  <a:schemeClr val="tx1"/>
                </a:solidFill>
                <a:latin typeface="+mn-lt"/>
                <a:ea typeface="+mn-ea"/>
              </a:defRPr>
            </a:lvl7pPr>
            <a:lvl8pPr marL="3429000" indent="-228600" algn="l" rtl="0" fontAlgn="base">
              <a:spcBef>
                <a:spcPct val="20000"/>
              </a:spcBef>
              <a:spcAft>
                <a:spcPct val="0"/>
              </a:spcAft>
              <a:buClr>
                <a:schemeClr val="accent1"/>
              </a:buClr>
              <a:buChar char="•"/>
              <a:defRPr kumimoji="1" sz="2000">
                <a:solidFill>
                  <a:schemeClr val="tx1"/>
                </a:solidFill>
                <a:latin typeface="+mn-lt"/>
                <a:ea typeface="+mn-ea"/>
              </a:defRPr>
            </a:lvl8pPr>
            <a:lvl9pPr marL="3886200" indent="-228600" algn="l" rtl="0" fontAlgn="base">
              <a:spcBef>
                <a:spcPct val="20000"/>
              </a:spcBef>
              <a:spcAft>
                <a:spcPct val="0"/>
              </a:spcAft>
              <a:buClr>
                <a:schemeClr val="accent1"/>
              </a:buClr>
              <a:buChar char="•"/>
              <a:defRPr kumimoji="1" sz="2000">
                <a:solidFill>
                  <a:schemeClr val="tx1"/>
                </a:solidFill>
                <a:latin typeface="+mn-lt"/>
                <a:ea typeface="+mn-ea"/>
              </a:defRPr>
            </a:lvl9pPr>
          </a:lstStyle>
          <a:p>
            <a:pPr marL="0" indent="0" algn="just">
              <a:lnSpc>
                <a:spcPct val="130000"/>
              </a:lnSpc>
              <a:buNone/>
            </a:pPr>
            <a:r>
              <a:rPr lang="zh-CN" altLang="en-US" sz="2800" b="1" kern="0" dirty="0">
                <a:solidFill>
                  <a:srgbClr val="FF0000"/>
                </a:solidFill>
                <a:latin typeface="黑体" panose="02010609060101010101" pitchFamily="2" charset="-122"/>
                <a:ea typeface="黑体" panose="02010609060101010101" pitchFamily="2" charset="-122"/>
              </a:rPr>
              <a:t>地图投影就是建立地图平面上的点和球面上的点之间的函数关系。</a:t>
            </a:r>
          </a:p>
        </p:txBody>
      </p:sp>
      <p:pic>
        <p:nvPicPr>
          <p:cNvPr id="36"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88088" y="3723919"/>
            <a:ext cx="2246736" cy="20375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650885" y="3686679"/>
            <a:ext cx="2163607" cy="19632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8" name="右箭头 37"/>
          <p:cNvSpPr/>
          <p:nvPr/>
        </p:nvSpPr>
        <p:spPr>
          <a:xfrm>
            <a:off x="9264352" y="4506796"/>
            <a:ext cx="314525" cy="333849"/>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Title 1"/>
          <p:cNvSpPr>
            <a:spLocks noGrp="1"/>
          </p:cNvSpPr>
          <p:nvPr>
            <p:ph type="title"/>
          </p:nvPr>
        </p:nvSpPr>
        <p:spPr>
          <a:xfrm>
            <a:off x="327232" y="231691"/>
            <a:ext cx="11655840" cy="899537"/>
          </a:xfrm>
        </p:spPr>
        <p:txBody>
          <a:bodyPr/>
          <a:lstStyle/>
          <a:p>
            <a:r>
              <a:rPr lang="zh-CN" altLang="en-US" sz="4800" b="1" dirty="0">
                <a:solidFill>
                  <a:srgbClr val="3474C6"/>
                </a:solidFill>
                <a:latin typeface="微软雅黑" panose="020B0503020204020204" pitchFamily="34" charset="-122"/>
                <a:ea typeface="微软雅黑" panose="020B0503020204020204" pitchFamily="34" charset="-122"/>
              </a:rPr>
              <a:t>地图投影</a:t>
            </a:r>
          </a:p>
        </p:txBody>
      </p:sp>
      <p:pic>
        <p:nvPicPr>
          <p:cNvPr id="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48184" y="2977919"/>
            <a:ext cx="1378248" cy="15120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74937" y="4676726"/>
            <a:ext cx="1324741" cy="12321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6" descr="C:\Users\ASUS\Desktop\QQ截图20160506110546.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350834" y="1484784"/>
            <a:ext cx="1422069" cy="1381930"/>
          </a:xfrm>
          <a:prstGeom prst="rect">
            <a:avLst/>
          </a:prstGeom>
          <a:noFill/>
          <a:extLst>
            <a:ext uri="{909E8E84-426E-40DD-AFC4-6F175D3DCCD1}">
              <a14:hiddenFill xmlns:a14="http://schemas.microsoft.com/office/drawing/2010/main">
                <a:solidFill>
                  <a:srgbClr val="FFFFFF"/>
                </a:solidFill>
              </a14:hiddenFill>
            </a:ext>
          </a:extLst>
        </p:spPr>
      </p:pic>
      <p:pic>
        <p:nvPicPr>
          <p:cNvPr id="8194"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87488" y="1191292"/>
            <a:ext cx="7298465" cy="50853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Title 1"/>
          <p:cNvSpPr>
            <a:spLocks noGrp="1"/>
          </p:cNvSpPr>
          <p:nvPr>
            <p:ph type="title"/>
          </p:nvPr>
        </p:nvSpPr>
        <p:spPr>
          <a:xfrm>
            <a:off x="327232" y="231691"/>
            <a:ext cx="11655840" cy="899537"/>
          </a:xfrm>
        </p:spPr>
        <p:txBody>
          <a:bodyPr/>
          <a:lstStyle/>
          <a:p>
            <a:r>
              <a:rPr lang="zh-CN" altLang="en-US" sz="4800" b="1" dirty="0">
                <a:solidFill>
                  <a:srgbClr val="3474C6"/>
                </a:solidFill>
                <a:latin typeface="微软雅黑" panose="020B0503020204020204" pitchFamily="34" charset="-122"/>
                <a:ea typeface="微软雅黑" panose="020B0503020204020204" pitchFamily="34" charset="-122"/>
              </a:rPr>
              <a:t>高斯克吕格投影</a:t>
            </a:r>
          </a:p>
        </p:txBody>
      </p:sp>
      <p:pic>
        <p:nvPicPr>
          <p:cNvPr id="9218" name="Picture 2" descr="https://timgsa.baidu.com/timg?image&amp;quality=80&amp;size=b9999_10000&amp;sec=1494574663864&amp;di=c7d55077286c86ae91f32818fb24b2f9&amp;imgtype=0&amp;src=http%3A%2F%2Fwww.jhczs.com.cn%2Fbook_cover%2Fbd3236787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4621" y="2996952"/>
            <a:ext cx="4717132" cy="2832620"/>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https://timgsa.baidu.com/timg?image&amp;quality=80&amp;size=b9999_10000&amp;sec=1494574707304&amp;di=f19772775a4f49fb6bff27a0533157ee&amp;imgtype=0&amp;src=http%3A%2F%2Fimgsrc.baidu.com%2Fbaike%2Fpic%2Fitem%2F9dc3cf587e008ee6810a180c.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15807" y="2996952"/>
            <a:ext cx="7154988" cy="2785721"/>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p:cNvSpPr/>
          <p:nvPr/>
        </p:nvSpPr>
        <p:spPr>
          <a:xfrm>
            <a:off x="623392" y="1124744"/>
            <a:ext cx="10081120" cy="1477328"/>
          </a:xfrm>
          <a:prstGeom prst="rect">
            <a:avLst/>
          </a:prstGeom>
        </p:spPr>
        <p:txBody>
          <a:bodyPr wrap="square">
            <a:spAutoFit/>
          </a:bodyPr>
          <a:lstStyle/>
          <a:p>
            <a:pPr>
              <a:lnSpc>
                <a:spcPct val="150000"/>
              </a:lnSpc>
            </a:pPr>
            <a:r>
              <a:rPr lang="zh-CN" altLang="en-US" sz="2000" dirty="0"/>
              <a:t>         高斯</a:t>
            </a:r>
            <a:r>
              <a:rPr lang="en-US" altLang="zh-CN" sz="2000" dirty="0"/>
              <a:t>-</a:t>
            </a:r>
            <a:r>
              <a:rPr lang="zh-CN" altLang="en-US" sz="2000" dirty="0"/>
              <a:t>克吕格投影这个投影是由德国数学家、物理学家、天文学家高斯于</a:t>
            </a:r>
            <a:r>
              <a:rPr lang="en-US" altLang="zh-CN" sz="2000" dirty="0"/>
              <a:t>19 </a:t>
            </a:r>
            <a:r>
              <a:rPr lang="zh-CN" altLang="en-US" sz="2000" dirty="0"/>
              <a:t>世纪</a:t>
            </a:r>
            <a:r>
              <a:rPr lang="en-US" altLang="zh-CN" sz="2000" dirty="0"/>
              <a:t>20 </a:t>
            </a:r>
            <a:r>
              <a:rPr lang="zh-CN" altLang="en-US" sz="2000" dirty="0"/>
              <a:t>年代拟定，后经德国大地测量学家克吕格于</a:t>
            </a:r>
            <a:r>
              <a:rPr lang="en-US" altLang="zh-CN" sz="2000" dirty="0"/>
              <a:t>1912 </a:t>
            </a:r>
            <a:r>
              <a:rPr lang="zh-CN" altLang="en-US" sz="2000" dirty="0"/>
              <a:t>年对投影公式加以补充，故称为高斯</a:t>
            </a:r>
            <a:r>
              <a:rPr lang="en-US" altLang="zh-CN" sz="2000" dirty="0"/>
              <a:t>-</a:t>
            </a:r>
            <a:r>
              <a:rPr lang="zh-CN" altLang="en-US" sz="2000" dirty="0"/>
              <a:t>克吕格投影，又名</a:t>
            </a:r>
            <a:r>
              <a:rPr lang="en-US" altLang="zh-CN" sz="2000" dirty="0"/>
              <a:t>“</a:t>
            </a:r>
            <a:r>
              <a:rPr lang="zh-CN" altLang="en-US" sz="2000" dirty="0"/>
              <a:t>等角横切椭圆柱投影”，我国基础地理数据投影坐标系多采用此方式。</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Title 1"/>
          <p:cNvSpPr>
            <a:spLocks noGrp="1"/>
          </p:cNvSpPr>
          <p:nvPr>
            <p:ph type="title"/>
          </p:nvPr>
        </p:nvSpPr>
        <p:spPr>
          <a:xfrm>
            <a:off x="327232" y="231691"/>
            <a:ext cx="11655840" cy="899537"/>
          </a:xfrm>
        </p:spPr>
        <p:txBody>
          <a:bodyPr/>
          <a:lstStyle/>
          <a:p>
            <a:r>
              <a:rPr lang="zh-CN" altLang="en-US" sz="4800" b="1" dirty="0">
                <a:solidFill>
                  <a:srgbClr val="3474C6"/>
                </a:solidFill>
                <a:latin typeface="微软雅黑" panose="020B0503020204020204" pitchFamily="34" charset="-122"/>
                <a:ea typeface="微软雅黑" panose="020B0503020204020204" pitchFamily="34" charset="-122"/>
              </a:rPr>
              <a:t>地图配图</a:t>
            </a:r>
          </a:p>
        </p:txBody>
      </p:sp>
      <p:sp>
        <p:nvSpPr>
          <p:cNvPr id="2" name="矩形 1"/>
          <p:cNvSpPr/>
          <p:nvPr/>
        </p:nvSpPr>
        <p:spPr>
          <a:xfrm>
            <a:off x="327025" y="1604010"/>
            <a:ext cx="11372850" cy="1014730"/>
          </a:xfrm>
          <a:prstGeom prst="rect">
            <a:avLst/>
          </a:prstGeom>
        </p:spPr>
        <p:txBody>
          <a:bodyPr wrap="square">
            <a:spAutoFit/>
          </a:bodyPr>
          <a:lstStyle/>
          <a:p>
            <a:pPr>
              <a:lnSpc>
                <a:spcPct val="150000"/>
              </a:lnSpc>
            </a:pPr>
            <a:r>
              <a:rPr lang="zh-CN" altLang="en-US" sz="2000" dirty="0"/>
              <a:t> 地图配图作为</a:t>
            </a:r>
            <a:r>
              <a:rPr lang="en-US" altLang="zh-CN" sz="2000" dirty="0"/>
              <a:t>GIS</a:t>
            </a:r>
            <a:r>
              <a:rPr lang="zh-CN" altLang="en-US" sz="2000" dirty="0"/>
              <a:t>系统中重要的一部分内容，根据不同地图的特点，结合</a:t>
            </a:r>
            <a:r>
              <a:rPr lang="en-US" altLang="zh-CN" sz="2000" dirty="0"/>
              <a:t>GIS</a:t>
            </a:r>
            <a:r>
              <a:rPr lang="zh-CN" altLang="en-US" sz="2000" dirty="0"/>
              <a:t>软件的符号、注记、专题图等功能，从地图类型、地图要素、显示优化等方面进行地图配置。</a:t>
            </a:r>
          </a:p>
        </p:txBody>
      </p:sp>
      <p:sp>
        <p:nvSpPr>
          <p:cNvPr id="3" name="矩形 2"/>
          <p:cNvSpPr/>
          <p:nvPr/>
        </p:nvSpPr>
        <p:spPr>
          <a:xfrm>
            <a:off x="327025" y="3173730"/>
            <a:ext cx="11250295" cy="1476375"/>
          </a:xfrm>
          <a:prstGeom prst="rect">
            <a:avLst/>
          </a:prstGeom>
        </p:spPr>
        <p:txBody>
          <a:bodyPr wrap="square">
            <a:spAutoFit/>
          </a:bodyPr>
          <a:lstStyle/>
          <a:p>
            <a:pPr>
              <a:lnSpc>
                <a:spcPct val="150000"/>
              </a:lnSpc>
            </a:pPr>
            <a:r>
              <a:rPr lang="zh-CN" altLang="en-US" sz="2000" dirty="0"/>
              <a:t>地图配色注重合理的地图配色可以简化地图符号系统，地图色彩能够改善地图的视觉效果，使地图要素更容易判读。通过确定总体基调、颜色的协调性、颜色种类不宜过多、符合用色习惯和颜色心理等策略方面，对</a:t>
            </a:r>
            <a:r>
              <a:rPr lang="en-US" altLang="zh-CN" sz="2000" dirty="0"/>
              <a:t>GIS</a:t>
            </a:r>
            <a:r>
              <a:rPr lang="zh-CN" altLang="en-US" sz="2000" dirty="0"/>
              <a:t>地图进行配色。</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Title 1"/>
          <p:cNvSpPr>
            <a:spLocks noGrp="1"/>
          </p:cNvSpPr>
          <p:nvPr>
            <p:ph type="title"/>
          </p:nvPr>
        </p:nvSpPr>
        <p:spPr>
          <a:xfrm>
            <a:off x="327232" y="231691"/>
            <a:ext cx="11655840" cy="899537"/>
          </a:xfrm>
        </p:spPr>
        <p:txBody>
          <a:bodyPr/>
          <a:lstStyle/>
          <a:p>
            <a:r>
              <a:rPr lang="zh-CN" altLang="en-US" sz="4800" b="1" dirty="0">
                <a:solidFill>
                  <a:srgbClr val="3474C6"/>
                </a:solidFill>
                <a:latin typeface="微软雅黑" panose="020B0503020204020204" pitchFamily="34" charset="-122"/>
                <a:ea typeface="微软雅黑" panose="020B0503020204020204" pitchFamily="34" charset="-122"/>
              </a:rPr>
              <a:t>基本地形图配图</a:t>
            </a:r>
          </a:p>
        </p:txBody>
      </p:sp>
      <p:sp>
        <p:nvSpPr>
          <p:cNvPr id="2" name="矩形 1"/>
          <p:cNvSpPr/>
          <p:nvPr/>
        </p:nvSpPr>
        <p:spPr>
          <a:xfrm>
            <a:off x="342265" y="960120"/>
            <a:ext cx="10786110" cy="553085"/>
          </a:xfrm>
          <a:prstGeom prst="rect">
            <a:avLst/>
          </a:prstGeom>
        </p:spPr>
        <p:txBody>
          <a:bodyPr wrap="square">
            <a:spAutoFit/>
          </a:bodyPr>
          <a:lstStyle/>
          <a:p>
            <a:pPr>
              <a:lnSpc>
                <a:spcPct val="150000"/>
              </a:lnSpc>
            </a:pPr>
            <a:r>
              <a:rPr lang="zh-CN" altLang="en-US" sz="2000" dirty="0"/>
              <a:t>基本地形地图主要用于印刷出版，配图各要素颜色的设置主要从打印输出的角度考虑。</a:t>
            </a:r>
          </a:p>
        </p:txBody>
      </p:sp>
      <p:pic>
        <p:nvPicPr>
          <p:cNvPr id="4" name="图片 3"/>
          <p:cNvPicPr>
            <a:picLocks noChangeAspect="1"/>
          </p:cNvPicPr>
          <p:nvPr/>
        </p:nvPicPr>
        <p:blipFill>
          <a:blip r:embed="rId3"/>
          <a:stretch>
            <a:fillRect/>
          </a:stretch>
        </p:blipFill>
        <p:spPr>
          <a:xfrm>
            <a:off x="6726555" y="2085975"/>
            <a:ext cx="5256530" cy="3693795"/>
          </a:xfrm>
          <a:prstGeom prst="rect">
            <a:avLst/>
          </a:prstGeom>
        </p:spPr>
      </p:pic>
      <p:pic>
        <p:nvPicPr>
          <p:cNvPr id="5" name="图片 4"/>
          <p:cNvPicPr>
            <a:picLocks noChangeAspect="1"/>
          </p:cNvPicPr>
          <p:nvPr/>
        </p:nvPicPr>
        <p:blipFill>
          <a:blip r:embed="rId4"/>
          <a:stretch>
            <a:fillRect/>
          </a:stretch>
        </p:blipFill>
        <p:spPr>
          <a:xfrm>
            <a:off x="243205" y="1513205"/>
            <a:ext cx="5808980" cy="1431925"/>
          </a:xfrm>
          <a:prstGeom prst="rect">
            <a:avLst/>
          </a:prstGeom>
        </p:spPr>
      </p:pic>
      <p:pic>
        <p:nvPicPr>
          <p:cNvPr id="6" name="图片 5"/>
          <p:cNvPicPr>
            <a:picLocks noChangeAspect="1"/>
          </p:cNvPicPr>
          <p:nvPr/>
        </p:nvPicPr>
        <p:blipFill>
          <a:blip r:embed="rId5"/>
          <a:stretch>
            <a:fillRect/>
          </a:stretch>
        </p:blipFill>
        <p:spPr>
          <a:xfrm>
            <a:off x="342265" y="3001645"/>
            <a:ext cx="5709920" cy="1856740"/>
          </a:xfrm>
          <a:prstGeom prst="rect">
            <a:avLst/>
          </a:prstGeom>
        </p:spPr>
      </p:pic>
      <p:pic>
        <p:nvPicPr>
          <p:cNvPr id="7" name="图片 6"/>
          <p:cNvPicPr>
            <a:picLocks noChangeAspect="1"/>
          </p:cNvPicPr>
          <p:nvPr/>
        </p:nvPicPr>
        <p:blipFill>
          <a:blip r:embed="rId6"/>
          <a:stretch>
            <a:fillRect/>
          </a:stretch>
        </p:blipFill>
        <p:spPr>
          <a:xfrm>
            <a:off x="342265" y="4921885"/>
            <a:ext cx="5709920" cy="183769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Title 1"/>
          <p:cNvSpPr>
            <a:spLocks noGrp="1"/>
          </p:cNvSpPr>
          <p:nvPr>
            <p:ph type="title"/>
          </p:nvPr>
        </p:nvSpPr>
        <p:spPr>
          <a:xfrm>
            <a:off x="327232" y="231691"/>
            <a:ext cx="11655840" cy="899537"/>
          </a:xfrm>
        </p:spPr>
        <p:txBody>
          <a:bodyPr/>
          <a:lstStyle/>
          <a:p>
            <a:r>
              <a:rPr lang="zh-CN" altLang="en-US" sz="4800" b="1" dirty="0">
                <a:solidFill>
                  <a:srgbClr val="3474C6"/>
                </a:solidFill>
                <a:latin typeface="微软雅黑" panose="020B0503020204020204" pitchFamily="34" charset="-122"/>
                <a:ea typeface="微软雅黑" panose="020B0503020204020204" pitchFamily="34" charset="-122"/>
              </a:rPr>
              <a:t>专题地图配图</a:t>
            </a:r>
          </a:p>
        </p:txBody>
      </p:sp>
      <p:sp>
        <p:nvSpPr>
          <p:cNvPr id="2" name="矩形 1"/>
          <p:cNvSpPr/>
          <p:nvPr/>
        </p:nvSpPr>
        <p:spPr>
          <a:xfrm>
            <a:off x="412750" y="1823085"/>
            <a:ext cx="5363845" cy="1476375"/>
          </a:xfrm>
          <a:prstGeom prst="rect">
            <a:avLst/>
          </a:prstGeom>
        </p:spPr>
        <p:txBody>
          <a:bodyPr wrap="square">
            <a:spAutoFit/>
          </a:bodyPr>
          <a:lstStyle/>
          <a:p>
            <a:pPr>
              <a:lnSpc>
                <a:spcPct val="150000"/>
              </a:lnSpc>
            </a:pPr>
            <a:r>
              <a:rPr lang="zh-CN" altLang="en-US" sz="2000" dirty="0"/>
              <a:t>专题地图最重要的是通过创建专题图突出显示专题信息。因此，专题图地图配色要符合行业特点和人的颜色心理原则进行颜色选择。</a:t>
            </a:r>
          </a:p>
        </p:txBody>
      </p:sp>
      <p:sp>
        <p:nvSpPr>
          <p:cNvPr id="3" name="矩形 2"/>
          <p:cNvSpPr/>
          <p:nvPr/>
        </p:nvSpPr>
        <p:spPr>
          <a:xfrm>
            <a:off x="412750" y="3972560"/>
            <a:ext cx="5505450" cy="1476375"/>
          </a:xfrm>
          <a:prstGeom prst="rect">
            <a:avLst/>
          </a:prstGeom>
        </p:spPr>
        <p:txBody>
          <a:bodyPr wrap="square">
            <a:spAutoFit/>
          </a:bodyPr>
          <a:lstStyle/>
          <a:p>
            <a:pPr>
              <a:lnSpc>
                <a:spcPct val="150000"/>
              </a:lnSpc>
            </a:pPr>
            <a:r>
              <a:rPr lang="zh-CN" altLang="en-US" sz="2000" dirty="0"/>
              <a:t>专题地图的图廓整饰，一般要有图名、图例、图框、比例尺、指北针、出版单位、领属注记等信息。</a:t>
            </a:r>
          </a:p>
        </p:txBody>
      </p:sp>
      <p:pic>
        <p:nvPicPr>
          <p:cNvPr id="4" name="图片 3"/>
          <p:cNvPicPr>
            <a:picLocks noChangeAspect="1"/>
          </p:cNvPicPr>
          <p:nvPr/>
        </p:nvPicPr>
        <p:blipFill>
          <a:blip r:embed="rId3"/>
          <a:stretch>
            <a:fillRect/>
          </a:stretch>
        </p:blipFill>
        <p:spPr>
          <a:xfrm>
            <a:off x="5854700" y="1631950"/>
            <a:ext cx="5646420" cy="429768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Title 1"/>
          <p:cNvSpPr>
            <a:spLocks noGrp="1"/>
          </p:cNvSpPr>
          <p:nvPr>
            <p:ph type="title"/>
          </p:nvPr>
        </p:nvSpPr>
        <p:spPr>
          <a:xfrm>
            <a:off x="327232" y="231691"/>
            <a:ext cx="11655840" cy="899537"/>
          </a:xfrm>
        </p:spPr>
        <p:txBody>
          <a:bodyPr/>
          <a:lstStyle/>
          <a:p>
            <a:r>
              <a:rPr lang="zh-CN" altLang="en-US" sz="4800" b="1" dirty="0">
                <a:solidFill>
                  <a:srgbClr val="3474C6"/>
                </a:solidFill>
                <a:latin typeface="微软雅黑" panose="020B0503020204020204" pitchFamily="34" charset="-122"/>
                <a:ea typeface="微软雅黑" panose="020B0503020204020204" pitchFamily="34" charset="-122"/>
              </a:rPr>
              <a:t>电子地图配图</a:t>
            </a:r>
          </a:p>
        </p:txBody>
      </p:sp>
      <p:sp>
        <p:nvSpPr>
          <p:cNvPr id="2" name="矩形 1"/>
          <p:cNvSpPr/>
          <p:nvPr/>
        </p:nvSpPr>
        <p:spPr>
          <a:xfrm>
            <a:off x="412750" y="1173480"/>
            <a:ext cx="11366500" cy="1014730"/>
          </a:xfrm>
          <a:prstGeom prst="rect">
            <a:avLst/>
          </a:prstGeom>
        </p:spPr>
        <p:txBody>
          <a:bodyPr wrap="square">
            <a:spAutoFit/>
          </a:bodyPr>
          <a:lstStyle/>
          <a:p>
            <a:pPr>
              <a:lnSpc>
                <a:spcPct val="150000"/>
              </a:lnSpc>
            </a:pPr>
            <a:r>
              <a:rPr lang="zh-CN" altLang="en-US" sz="2000" dirty="0"/>
              <a:t>电子地图背景要素一般包括绿地、水系、居民地等，而道路、地名信息等是需要突出显示的要素。在颜色配置方面，电子地图总体配色原则是让使用者感觉舒服，不刺眼，并突出道路、地名信息。</a:t>
            </a:r>
          </a:p>
        </p:txBody>
      </p:sp>
      <p:pic>
        <p:nvPicPr>
          <p:cNvPr id="4099" name="Picture 3" descr="C:\Users\Administrator\AppData\Roaming\Tencent\Users\271326338\QQ\WinTemp\RichOle\]8F}@ZBV%MKX~{7WT@ILD]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14880" y="2230755"/>
            <a:ext cx="7762875" cy="428498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099"/>
                                        </p:tgtEl>
                                        <p:attrNameLst>
                                          <p:attrName>style.visibility</p:attrName>
                                        </p:attrNameLst>
                                      </p:cBhvr>
                                      <p:to>
                                        <p:strVal val="visible"/>
                                      </p:to>
                                    </p:set>
                                    <p:anim calcmode="lin" valueType="num">
                                      <p:cBhvr additive="base">
                                        <p:cTn id="7" dur="500" fill="hold"/>
                                        <p:tgtEl>
                                          <p:spTgt spid="4099"/>
                                        </p:tgtEl>
                                        <p:attrNameLst>
                                          <p:attrName>ppt_x</p:attrName>
                                        </p:attrNameLst>
                                      </p:cBhvr>
                                      <p:tavLst>
                                        <p:tav tm="0">
                                          <p:val>
                                            <p:strVal val="#ppt_x"/>
                                          </p:val>
                                        </p:tav>
                                        <p:tav tm="100000">
                                          <p:val>
                                            <p:strVal val="#ppt_x"/>
                                          </p:val>
                                        </p:tav>
                                      </p:tavLst>
                                    </p:anim>
                                    <p:anim calcmode="lin" valueType="num">
                                      <p:cBhvr additive="base">
                                        <p:cTn id="8" dur="500" fill="hold"/>
                                        <p:tgtEl>
                                          <p:spTgt spid="409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Title 1"/>
          <p:cNvSpPr>
            <a:spLocks noGrp="1"/>
          </p:cNvSpPr>
          <p:nvPr>
            <p:ph type="title"/>
          </p:nvPr>
        </p:nvSpPr>
        <p:spPr>
          <a:xfrm>
            <a:off x="327232" y="231691"/>
            <a:ext cx="11655840" cy="899537"/>
          </a:xfrm>
        </p:spPr>
        <p:txBody>
          <a:bodyPr/>
          <a:lstStyle/>
          <a:p>
            <a:r>
              <a:rPr lang="zh-CN" altLang="en-US" sz="4800" b="1" dirty="0">
                <a:solidFill>
                  <a:srgbClr val="3474C6"/>
                </a:solidFill>
                <a:latin typeface="微软雅黑" panose="020B0503020204020204" pitchFamily="34" charset="-122"/>
                <a:ea typeface="微软雅黑" panose="020B0503020204020204" pitchFamily="34" charset="-122"/>
              </a:rPr>
              <a:t>地图显示优化</a:t>
            </a:r>
          </a:p>
        </p:txBody>
      </p:sp>
      <p:sp>
        <p:nvSpPr>
          <p:cNvPr id="2" name="矩形 1"/>
          <p:cNvSpPr/>
          <p:nvPr/>
        </p:nvSpPr>
        <p:spPr>
          <a:xfrm>
            <a:off x="412750" y="1173480"/>
            <a:ext cx="11366500" cy="2861310"/>
          </a:xfrm>
          <a:prstGeom prst="rect">
            <a:avLst/>
          </a:prstGeom>
        </p:spPr>
        <p:txBody>
          <a:bodyPr wrap="square">
            <a:spAutoFit/>
          </a:bodyPr>
          <a:lstStyle/>
          <a:p>
            <a:pPr marL="342900" indent="-342900">
              <a:lnSpc>
                <a:spcPct val="150000"/>
              </a:lnSpc>
              <a:buFont typeface="Wingdings" panose="05000000000000000000" charset="0"/>
              <a:buChar char="n"/>
            </a:pPr>
            <a:r>
              <a:rPr lang="zh-CN" altLang="en-US" sz="2000" b="1" dirty="0">
                <a:solidFill>
                  <a:srgbClr val="3474C6"/>
                </a:solidFill>
              </a:rPr>
              <a:t>显示效果优化</a:t>
            </a:r>
          </a:p>
          <a:p>
            <a:pPr marL="0" indent="0">
              <a:lnSpc>
                <a:spcPct val="150000"/>
              </a:lnSpc>
              <a:buFont typeface="Wingdings" panose="05000000000000000000" charset="0"/>
              <a:buNone/>
            </a:pPr>
            <a:r>
              <a:rPr lang="zh-CN" altLang="en-US" sz="2000" dirty="0">
                <a:solidFill>
                  <a:schemeClr val="tx1"/>
                </a:solidFill>
              </a:rPr>
              <a:t>在地图配色和效果优化方面，</a:t>
            </a:r>
            <a:r>
              <a:rPr lang="en-US" altLang="zh-CN" sz="2000" dirty="0">
                <a:solidFill>
                  <a:schemeClr val="tx1"/>
                </a:solidFill>
              </a:rPr>
              <a:t>GIS</a:t>
            </a:r>
            <a:r>
              <a:rPr lang="zh-CN" altLang="en-US" sz="2000" dirty="0">
                <a:solidFill>
                  <a:schemeClr val="tx1"/>
                </a:solidFill>
              </a:rPr>
              <a:t>系统支持制定和管理颜色方案，用户可根据行业需求定制颜色方案，支持导入、导出；支持调色板管理。</a:t>
            </a:r>
          </a:p>
          <a:p>
            <a:pPr marL="0" indent="0">
              <a:lnSpc>
                <a:spcPct val="150000"/>
              </a:lnSpc>
              <a:buFont typeface="Wingdings" panose="05000000000000000000" charset="0"/>
              <a:buNone/>
            </a:pPr>
            <a:r>
              <a:rPr lang="en-US" altLang="zh-CN" sz="2000" dirty="0">
                <a:solidFill>
                  <a:schemeClr val="tx1"/>
                </a:solidFill>
              </a:rPr>
              <a:t>GIS</a:t>
            </a:r>
            <a:r>
              <a:rPr lang="zh-CN" altLang="en-US" sz="2000" dirty="0">
                <a:solidFill>
                  <a:schemeClr val="tx1"/>
                </a:solidFill>
              </a:rPr>
              <a:t>中的地图由多个图层叠加组成，合理的图层顺序能够使地图更加美观，一般顺序从上到下依次为文本、点、线、面；根据对象的范围不同从上到下依次为小、中、大。</a:t>
            </a:r>
          </a:p>
          <a:p>
            <a:pPr marL="0" indent="0">
              <a:lnSpc>
                <a:spcPct val="150000"/>
              </a:lnSpc>
              <a:buFont typeface="Wingdings" panose="05000000000000000000" charset="0"/>
              <a:buNone/>
            </a:pPr>
            <a:r>
              <a:rPr lang="zh-CN" altLang="en-US" sz="2000" dirty="0">
                <a:solidFill>
                  <a:schemeClr val="tx1"/>
                </a:solidFill>
              </a:rPr>
              <a:t>对于文本要素，可以设置文本走样、文本过滤显示、标签文本自动避让，优化文本的显示效果。</a:t>
            </a:r>
          </a:p>
        </p:txBody>
      </p:sp>
      <p:sp>
        <p:nvSpPr>
          <p:cNvPr id="3" name="矩形 2"/>
          <p:cNvSpPr/>
          <p:nvPr/>
        </p:nvSpPr>
        <p:spPr>
          <a:xfrm>
            <a:off x="412750" y="4077335"/>
            <a:ext cx="11366500" cy="2399665"/>
          </a:xfrm>
          <a:prstGeom prst="rect">
            <a:avLst/>
          </a:prstGeom>
        </p:spPr>
        <p:txBody>
          <a:bodyPr wrap="square">
            <a:spAutoFit/>
          </a:bodyPr>
          <a:lstStyle/>
          <a:p>
            <a:pPr marL="342900" indent="-342900">
              <a:lnSpc>
                <a:spcPct val="150000"/>
              </a:lnSpc>
              <a:buFont typeface="Wingdings" panose="05000000000000000000" charset="0"/>
              <a:buChar char="n"/>
            </a:pPr>
            <a:r>
              <a:rPr lang="zh-CN" altLang="en-US" sz="2000" b="1" dirty="0">
                <a:solidFill>
                  <a:srgbClr val="3474C6"/>
                </a:solidFill>
              </a:rPr>
              <a:t>显示速度优化</a:t>
            </a:r>
          </a:p>
          <a:p>
            <a:pPr>
              <a:lnSpc>
                <a:spcPct val="150000"/>
              </a:lnSpc>
            </a:pPr>
            <a:r>
              <a:rPr lang="zh-CN" altLang="en-US" sz="2000" dirty="0"/>
              <a:t>大多数电子地图是在网络上发布的，因此地图效率至关重要。</a:t>
            </a:r>
          </a:p>
          <a:p>
            <a:pPr>
              <a:lnSpc>
                <a:spcPct val="150000"/>
              </a:lnSpc>
            </a:pPr>
            <a:r>
              <a:rPr lang="zh-CN" altLang="en-US" sz="2000" dirty="0"/>
              <a:t>将图层设置为不可捕捉、不可编辑状态可提高显示速度；图层风格渲染时尽量采用系统线型、系统填充风格；通过对某些图层不可见、设置可见比例尺、建立合适的空间索引、地图缓存、数据处理等方法均可提高地图的显示效率。</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Title 1"/>
          <p:cNvSpPr>
            <a:spLocks noGrp="1"/>
          </p:cNvSpPr>
          <p:nvPr>
            <p:ph type="title"/>
          </p:nvPr>
        </p:nvSpPr>
        <p:spPr>
          <a:xfrm>
            <a:off x="327232" y="231691"/>
            <a:ext cx="11655840" cy="899537"/>
          </a:xfrm>
        </p:spPr>
        <p:txBody>
          <a:bodyPr/>
          <a:lstStyle/>
          <a:p>
            <a:r>
              <a:rPr lang="zh-CN" altLang="en-US" sz="4800" b="1" dirty="0">
                <a:solidFill>
                  <a:srgbClr val="3474C6"/>
                </a:solidFill>
                <a:latin typeface="微软雅黑" panose="020B0503020204020204" pitchFamily="34" charset="-122"/>
                <a:ea typeface="微软雅黑" panose="020B0503020204020204" pitchFamily="34" charset="-122"/>
              </a:rPr>
              <a:t>一、基本概念</a:t>
            </a:r>
          </a:p>
        </p:txBody>
      </p:sp>
      <p:sp>
        <p:nvSpPr>
          <p:cNvPr id="2" name="文本框 1"/>
          <p:cNvSpPr txBox="1"/>
          <p:nvPr/>
        </p:nvSpPr>
        <p:spPr>
          <a:xfrm>
            <a:off x="4496809" y="1341348"/>
            <a:ext cx="3518912" cy="4149854"/>
          </a:xfrm>
          <a:prstGeom prst="rect">
            <a:avLst/>
          </a:prstGeom>
          <a:noFill/>
        </p:spPr>
        <p:txBody>
          <a:bodyPr wrap="none" rtlCol="0">
            <a:spAutoFit/>
          </a:bodyPr>
          <a:lstStyle/>
          <a:p>
            <a:pPr marL="457200" indent="-457200" algn="l">
              <a:lnSpc>
                <a:spcPct val="150000"/>
              </a:lnSpc>
              <a:buFont typeface="Wingdings" panose="05000000000000000000" pitchFamily="2" charset="2"/>
              <a:buChar char="n"/>
            </a:pPr>
            <a:r>
              <a:rPr lang="zh-CN" altLang="en-US" sz="3200" dirty="0">
                <a:solidFill>
                  <a:schemeClr val="accent1">
                    <a:lumMod val="75000"/>
                  </a:schemeClr>
                </a:solidFill>
              </a:rPr>
              <a:t>地理信息系统</a:t>
            </a:r>
            <a:endParaRPr lang="en-US" altLang="zh-CN" sz="3200" dirty="0">
              <a:solidFill>
                <a:schemeClr val="accent1">
                  <a:lumMod val="75000"/>
                </a:schemeClr>
              </a:solidFill>
            </a:endParaRPr>
          </a:p>
          <a:p>
            <a:pPr marL="457200" indent="-457200" algn="l">
              <a:lnSpc>
                <a:spcPct val="150000"/>
              </a:lnSpc>
              <a:buFont typeface="Wingdings" panose="05000000000000000000" pitchFamily="2" charset="2"/>
              <a:buChar char="n"/>
            </a:pPr>
            <a:r>
              <a:rPr lang="zh-CN" altLang="en-US" sz="3200" dirty="0">
                <a:solidFill>
                  <a:schemeClr val="accent1">
                    <a:lumMod val="75000"/>
                  </a:schemeClr>
                </a:solidFill>
              </a:rPr>
              <a:t>栅格与矢量</a:t>
            </a:r>
          </a:p>
          <a:p>
            <a:pPr marL="457200" indent="-457200" algn="l">
              <a:lnSpc>
                <a:spcPct val="150000"/>
              </a:lnSpc>
              <a:buFont typeface="Wingdings" panose="05000000000000000000" pitchFamily="2" charset="2"/>
              <a:buChar char="n"/>
            </a:pPr>
            <a:r>
              <a:rPr lang="zh-CN" altLang="en-US" sz="3200" dirty="0">
                <a:solidFill>
                  <a:schemeClr val="accent1">
                    <a:lumMod val="75000"/>
                  </a:schemeClr>
                </a:solidFill>
              </a:rPr>
              <a:t>地图与地图配图</a:t>
            </a:r>
          </a:p>
          <a:p>
            <a:pPr marL="457200" indent="-457200" algn="l">
              <a:lnSpc>
                <a:spcPct val="150000"/>
              </a:lnSpc>
              <a:buFont typeface="Wingdings" panose="05000000000000000000" pitchFamily="2" charset="2"/>
              <a:buChar char="n"/>
            </a:pPr>
            <a:r>
              <a:rPr lang="zh-CN" altLang="en-US" sz="3200" dirty="0">
                <a:solidFill>
                  <a:schemeClr val="accent1">
                    <a:lumMod val="75000"/>
                  </a:schemeClr>
                </a:solidFill>
                <a:sym typeface="+mn-ea"/>
              </a:rPr>
              <a:t>地理坐标系</a:t>
            </a:r>
            <a:endParaRPr lang="en-US" altLang="zh-CN" sz="3200" dirty="0">
              <a:solidFill>
                <a:schemeClr val="accent1">
                  <a:lumMod val="75000"/>
                </a:schemeClr>
              </a:solidFill>
            </a:endParaRPr>
          </a:p>
          <a:p>
            <a:pPr marL="457200" indent="-457200" algn="l">
              <a:lnSpc>
                <a:spcPct val="150000"/>
              </a:lnSpc>
              <a:buFont typeface="Wingdings" panose="05000000000000000000" pitchFamily="2" charset="2"/>
              <a:buChar char="n"/>
            </a:pPr>
            <a:r>
              <a:rPr lang="zh-CN" altLang="en-US" sz="3200" dirty="0">
                <a:solidFill>
                  <a:schemeClr val="accent1">
                    <a:lumMod val="75000"/>
                  </a:schemeClr>
                </a:solidFill>
                <a:sym typeface="+mn-ea"/>
              </a:rPr>
              <a:t>地图投影</a:t>
            </a:r>
            <a:endParaRPr lang="zh-CN" altLang="en-US" sz="3200" dirty="0">
              <a:solidFill>
                <a:schemeClr val="accent1">
                  <a:lumMod val="75000"/>
                </a:schemeClr>
              </a:solidFill>
            </a:endParaRPr>
          </a:p>
          <a:p>
            <a:pPr marL="0" indent="0">
              <a:lnSpc>
                <a:spcPct val="150000"/>
              </a:lnSpc>
              <a:buFont typeface="Wingdings" panose="05000000000000000000" pitchFamily="2" charset="2"/>
              <a:buNone/>
            </a:pPr>
            <a:endParaRPr lang="zh-CN" altLang="en-US"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err="1">
                <a:solidFill>
                  <a:srgbClr val="3474C6"/>
                </a:solidFill>
                <a:latin typeface="微软雅黑" panose="020B0503020204020204" pitchFamily="34" charset="-122"/>
                <a:ea typeface="微软雅黑" panose="020B0503020204020204" pitchFamily="34" charset="-122"/>
                <a:sym typeface="+mn-ea"/>
              </a:rPr>
              <a:t>二、</a:t>
            </a:r>
            <a:r>
              <a:rPr lang="en-US" b="1" dirty="0" err="1">
                <a:solidFill>
                  <a:srgbClr val="3474C6"/>
                </a:solidFill>
                <a:latin typeface="微软雅黑" panose="020B0503020204020204" pitchFamily="34" charset="-122"/>
                <a:ea typeface="微软雅黑" panose="020B0503020204020204" pitchFamily="34" charset="-122"/>
                <a:sym typeface="+mn-ea"/>
              </a:rPr>
              <a:t>GIS</a:t>
            </a:r>
            <a:r>
              <a:rPr lang="zh-CN" altLang="en-US" b="1" dirty="0" err="1">
                <a:solidFill>
                  <a:srgbClr val="3474C6"/>
                </a:solidFill>
                <a:latin typeface="微软雅黑" panose="020B0503020204020204" pitchFamily="34" charset="-122"/>
                <a:ea typeface="微软雅黑" panose="020B0503020204020204" pitchFamily="34" charset="-122"/>
                <a:sym typeface="+mn-ea"/>
              </a:rPr>
              <a:t>数据获取与处理</a:t>
            </a:r>
          </a:p>
        </p:txBody>
      </p:sp>
      <p:sp>
        <p:nvSpPr>
          <p:cNvPr id="3" name="日期占位符 2"/>
          <p:cNvSpPr>
            <a:spLocks noGrp="1"/>
          </p:cNvSpPr>
          <p:nvPr>
            <p:ph type="dt" sz="half" idx="10"/>
          </p:nvPr>
        </p:nvSpPr>
        <p:spPr/>
        <p:txBody>
          <a:bodyPr/>
          <a:lstStyle/>
          <a:p>
            <a:pPr>
              <a:defRPr/>
            </a:pPr>
            <a:fld id="{B81F340B-DEEF-4939-9072-0214BC0A0B61}" type="datetime1">
              <a:rPr lang="zh-CN" altLang="en-US"/>
              <a:t>2021/6/8</a:t>
            </a:fld>
            <a:endParaRPr lang="zh-CN" altLang="en-US" sz="1800">
              <a:solidFill>
                <a:schemeClr val="tx1"/>
              </a:solidFill>
            </a:endParaRPr>
          </a:p>
        </p:txBody>
      </p:sp>
      <p:sp>
        <p:nvSpPr>
          <p:cNvPr id="4" name="文本框 3"/>
          <p:cNvSpPr txBox="1"/>
          <p:nvPr/>
        </p:nvSpPr>
        <p:spPr>
          <a:xfrm>
            <a:off x="4404734" y="1630908"/>
            <a:ext cx="3737610" cy="4799965"/>
          </a:xfrm>
          <a:prstGeom prst="rect">
            <a:avLst/>
          </a:prstGeom>
          <a:noFill/>
        </p:spPr>
        <p:txBody>
          <a:bodyPr wrap="none" rtlCol="0">
            <a:spAutoFit/>
          </a:bodyPr>
          <a:lstStyle/>
          <a:p>
            <a:pPr marL="457200" indent="-457200" algn="l">
              <a:lnSpc>
                <a:spcPct val="150000"/>
              </a:lnSpc>
              <a:buClrTx/>
              <a:buSzTx/>
              <a:buFont typeface="Wingdings" panose="05000000000000000000" pitchFamily="2" charset="2"/>
              <a:buChar char="n"/>
            </a:pPr>
            <a:r>
              <a:rPr lang="zh-CN" altLang="en-US" sz="3200" dirty="0">
                <a:solidFill>
                  <a:schemeClr val="accent1">
                    <a:lumMod val="75000"/>
                  </a:schemeClr>
                </a:solidFill>
              </a:rPr>
              <a:t>数据获取</a:t>
            </a:r>
          </a:p>
          <a:p>
            <a:pPr marL="457200" indent="-457200" algn="l">
              <a:lnSpc>
                <a:spcPct val="150000"/>
              </a:lnSpc>
              <a:buClrTx/>
              <a:buSzTx/>
              <a:buFont typeface="Wingdings" panose="05000000000000000000" pitchFamily="2" charset="2"/>
              <a:buChar char="n"/>
            </a:pPr>
            <a:r>
              <a:rPr lang="zh-CN" altLang="en-US" sz="3200" dirty="0">
                <a:solidFill>
                  <a:schemeClr val="accent1">
                    <a:lumMod val="75000"/>
                  </a:schemeClr>
                </a:solidFill>
              </a:rPr>
              <a:t>数据管理与预处理</a:t>
            </a:r>
          </a:p>
          <a:p>
            <a:pPr marL="457200" indent="-457200" algn="l">
              <a:lnSpc>
                <a:spcPct val="150000"/>
              </a:lnSpc>
              <a:buClrTx/>
              <a:buSzTx/>
              <a:buFont typeface="Wingdings" panose="05000000000000000000" pitchFamily="2" charset="2"/>
              <a:buChar char="n"/>
            </a:pPr>
            <a:r>
              <a:rPr lang="zh-CN" altLang="en-US" sz="3200" dirty="0">
                <a:solidFill>
                  <a:schemeClr val="accent1">
                    <a:lumMod val="75000"/>
                  </a:schemeClr>
                </a:solidFill>
              </a:rPr>
              <a:t>数据处理</a:t>
            </a:r>
          </a:p>
          <a:p>
            <a:pPr marL="457200" indent="-457200" algn="l">
              <a:lnSpc>
                <a:spcPct val="150000"/>
              </a:lnSpc>
              <a:buClrTx/>
              <a:buSzTx/>
              <a:buFont typeface="Wingdings" panose="05000000000000000000" pitchFamily="2" charset="2"/>
              <a:buChar char="n"/>
            </a:pPr>
            <a:r>
              <a:rPr lang="zh-CN" altLang="en-US" sz="3200" dirty="0">
                <a:solidFill>
                  <a:schemeClr val="accent1">
                    <a:lumMod val="75000"/>
                  </a:schemeClr>
                </a:solidFill>
              </a:rPr>
              <a:t>数据切片</a:t>
            </a:r>
          </a:p>
          <a:p>
            <a:pPr marL="457200" indent="-457200" algn="l">
              <a:lnSpc>
                <a:spcPct val="150000"/>
              </a:lnSpc>
              <a:buClrTx/>
              <a:buSzTx/>
              <a:buFont typeface="Wingdings" panose="05000000000000000000" pitchFamily="2" charset="2"/>
              <a:buChar char="n"/>
            </a:pPr>
            <a:r>
              <a:rPr lang="zh-CN" altLang="en-US" sz="3200" dirty="0">
                <a:solidFill>
                  <a:schemeClr val="accent1">
                    <a:lumMod val="75000"/>
                  </a:schemeClr>
                </a:solidFill>
              </a:rPr>
              <a:t>发布服务</a:t>
            </a:r>
          </a:p>
          <a:p>
            <a:pPr marL="457200" indent="-457200" algn="l">
              <a:lnSpc>
                <a:spcPct val="150000"/>
              </a:lnSpc>
              <a:buClrTx/>
              <a:buSzTx/>
              <a:buFont typeface="Wingdings" panose="05000000000000000000" pitchFamily="2" charset="2"/>
              <a:buChar char="n"/>
            </a:pPr>
            <a:r>
              <a:rPr lang="zh-CN" altLang="en-US" sz="3200" dirty="0">
                <a:solidFill>
                  <a:schemeClr val="accent1">
                    <a:lumMod val="75000"/>
                  </a:schemeClr>
                </a:solidFill>
              </a:rPr>
              <a:t>图面展示</a:t>
            </a:r>
          </a:p>
          <a:p>
            <a:endParaRPr lang="zh-CN" altLang="en-US"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6" name="Picture 8" descr="http://www.codeblocks.org/images/blank.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5575" y="-136525"/>
            <a:ext cx="9525" cy="9525"/>
          </a:xfrm>
          <a:prstGeom prst="rect">
            <a:avLst/>
          </a:prstGeom>
          <a:noFill/>
          <a:extLst>
            <a:ext uri="{909E8E84-426E-40DD-AFC4-6F175D3DCCD1}">
              <a14:hiddenFill xmlns:a14="http://schemas.microsoft.com/office/drawing/2010/main">
                <a:solidFill>
                  <a:srgbClr val="FFFFFF"/>
                </a:solidFill>
              </a14:hiddenFill>
            </a:ext>
          </a:extLst>
        </p:spPr>
      </p:pic>
      <p:sp>
        <p:nvSpPr>
          <p:cNvPr id="10" name="AutoShape 1"/>
          <p:cNvSpPr/>
          <p:nvPr/>
        </p:nvSpPr>
        <p:spPr bwMode="auto">
          <a:xfrm>
            <a:off x="4335856" y="2144093"/>
            <a:ext cx="1600200" cy="136736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9599" y="21600"/>
                </a:moveTo>
                <a:cubicBezTo>
                  <a:pt x="0" y="14675"/>
                  <a:pt x="0" y="14675"/>
                  <a:pt x="0" y="14675"/>
                </a:cubicBezTo>
                <a:cubicBezTo>
                  <a:pt x="4518" y="6100"/>
                  <a:pt x="12282" y="576"/>
                  <a:pt x="20893" y="0"/>
                </a:cubicBezTo>
                <a:cubicBezTo>
                  <a:pt x="21599" y="13191"/>
                  <a:pt x="21599" y="13191"/>
                  <a:pt x="21599" y="13191"/>
                </a:cubicBezTo>
                <a:cubicBezTo>
                  <a:pt x="16518" y="13521"/>
                  <a:pt x="12140" y="16817"/>
                  <a:pt x="9599" y="21600"/>
                </a:cubicBezTo>
                <a:close/>
              </a:path>
            </a:pathLst>
          </a:custGeom>
          <a:solidFill>
            <a:srgbClr val="6F8FC6"/>
          </a:solidFill>
          <a:ln>
            <a:noFill/>
          </a:ln>
          <a:effectLst/>
        </p:spPr>
        <p:txBody>
          <a:bodyPr lIns="0" tIns="0" rIns="0" bIns="0"/>
          <a:lstStyle/>
          <a:p>
            <a:pPr>
              <a:defRPr/>
            </a:pPr>
            <a:endParaRPr lang="es-ES" sz="2400" dirty="0">
              <a:cs typeface="+mn-ea"/>
              <a:sym typeface="+mn-lt"/>
            </a:endParaRPr>
          </a:p>
        </p:txBody>
      </p:sp>
      <p:sp>
        <p:nvSpPr>
          <p:cNvPr id="16" name="AutoShape 2"/>
          <p:cNvSpPr/>
          <p:nvPr/>
        </p:nvSpPr>
        <p:spPr bwMode="auto">
          <a:xfrm>
            <a:off x="7002857" y="3196077"/>
            <a:ext cx="967316" cy="1807633"/>
          </a:xfrm>
          <a:custGeom>
            <a:avLst/>
            <a:gdLst>
              <a:gd name="T0" fmla="*/ 10026 w 20053"/>
              <a:gd name="T1" fmla="*/ 10800 h 21600"/>
              <a:gd name="T2" fmla="*/ 10026 w 20053"/>
              <a:gd name="T3" fmla="*/ 10800 h 21600"/>
              <a:gd name="T4" fmla="*/ 10026 w 20053"/>
              <a:gd name="T5" fmla="*/ 10800 h 21600"/>
              <a:gd name="T6" fmla="*/ 10026 w 20053"/>
              <a:gd name="T7" fmla="*/ 10800 h 21600"/>
            </a:gdLst>
            <a:ahLst/>
            <a:cxnLst>
              <a:cxn ang="0">
                <a:pos x="T0" y="T1"/>
              </a:cxn>
              <a:cxn ang="0">
                <a:pos x="T2" y="T3"/>
              </a:cxn>
              <a:cxn ang="0">
                <a:pos x="T4" y="T5"/>
              </a:cxn>
              <a:cxn ang="0">
                <a:pos x="T6" y="T7"/>
              </a:cxn>
            </a:cxnLst>
            <a:rect l="0" t="0" r="r" b="b"/>
            <a:pathLst>
              <a:path w="20053" h="21600">
                <a:moveTo>
                  <a:pt x="0" y="4620"/>
                </a:moveTo>
                <a:cubicBezTo>
                  <a:pt x="15412" y="0"/>
                  <a:pt x="15412" y="0"/>
                  <a:pt x="15412" y="0"/>
                </a:cubicBezTo>
                <a:cubicBezTo>
                  <a:pt x="21599" y="6741"/>
                  <a:pt x="21599" y="14858"/>
                  <a:pt x="15412" y="21599"/>
                </a:cubicBezTo>
                <a:cubicBezTo>
                  <a:pt x="0" y="16979"/>
                  <a:pt x="0" y="16979"/>
                  <a:pt x="0" y="16979"/>
                </a:cubicBezTo>
                <a:cubicBezTo>
                  <a:pt x="1737" y="15169"/>
                  <a:pt x="2605" y="13047"/>
                  <a:pt x="2605" y="10800"/>
                </a:cubicBezTo>
                <a:cubicBezTo>
                  <a:pt x="2605" y="8553"/>
                  <a:pt x="1737" y="6492"/>
                  <a:pt x="0" y="4620"/>
                </a:cubicBezTo>
                <a:close/>
              </a:path>
            </a:pathLst>
          </a:custGeom>
          <a:solidFill>
            <a:srgbClr val="6F8FC6"/>
          </a:solidFill>
          <a:ln>
            <a:noFill/>
          </a:ln>
          <a:effectLst/>
        </p:spPr>
        <p:txBody>
          <a:bodyPr lIns="0" tIns="0" rIns="0" bIns="0"/>
          <a:lstStyle/>
          <a:p>
            <a:pPr>
              <a:defRPr/>
            </a:pPr>
            <a:endParaRPr lang="es-ES" sz="2400">
              <a:cs typeface="+mn-ea"/>
              <a:sym typeface="+mn-lt"/>
            </a:endParaRPr>
          </a:p>
        </p:txBody>
      </p:sp>
      <p:sp>
        <p:nvSpPr>
          <p:cNvPr id="17" name="AutoShape 3"/>
          <p:cNvSpPr/>
          <p:nvPr/>
        </p:nvSpPr>
        <p:spPr bwMode="auto">
          <a:xfrm>
            <a:off x="6077873" y="4684092"/>
            <a:ext cx="1606551" cy="13716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1961" y="0"/>
                </a:moveTo>
                <a:cubicBezTo>
                  <a:pt x="21600" y="6924"/>
                  <a:pt x="21600" y="6924"/>
                  <a:pt x="21600" y="6924"/>
                </a:cubicBezTo>
                <a:cubicBezTo>
                  <a:pt x="17096" y="15499"/>
                  <a:pt x="9287" y="21023"/>
                  <a:pt x="703" y="21600"/>
                </a:cubicBezTo>
                <a:cubicBezTo>
                  <a:pt x="0" y="8492"/>
                  <a:pt x="0" y="8492"/>
                  <a:pt x="0" y="8492"/>
                </a:cubicBezTo>
                <a:cubicBezTo>
                  <a:pt x="5065" y="8079"/>
                  <a:pt x="9498" y="4782"/>
                  <a:pt x="11961" y="0"/>
                </a:cubicBezTo>
                <a:close/>
              </a:path>
            </a:pathLst>
          </a:custGeom>
          <a:solidFill>
            <a:srgbClr val="A5A5A5"/>
          </a:solidFill>
          <a:ln>
            <a:noFill/>
          </a:ln>
          <a:effectLst/>
        </p:spPr>
        <p:txBody>
          <a:bodyPr lIns="0" tIns="0" rIns="0" bIns="0"/>
          <a:lstStyle/>
          <a:p>
            <a:pPr>
              <a:defRPr/>
            </a:pPr>
            <a:endParaRPr lang="es-ES" sz="2400">
              <a:cs typeface="+mn-ea"/>
              <a:sym typeface="+mn-lt"/>
            </a:endParaRPr>
          </a:p>
        </p:txBody>
      </p:sp>
      <p:sp>
        <p:nvSpPr>
          <p:cNvPr id="18" name="AutoShape 4"/>
          <p:cNvSpPr/>
          <p:nvPr/>
        </p:nvSpPr>
        <p:spPr bwMode="auto">
          <a:xfrm>
            <a:off x="6571057" y="5145526"/>
            <a:ext cx="476249" cy="503767"/>
          </a:xfrm>
          <a:custGeom>
            <a:avLst/>
            <a:gdLst>
              <a:gd name="T0" fmla="+- 0 10718 166"/>
              <a:gd name="T1" fmla="*/ T0 w 21104"/>
              <a:gd name="T2" fmla="*/ 10800 h 21600"/>
              <a:gd name="T3" fmla="+- 0 10718 166"/>
              <a:gd name="T4" fmla="*/ T3 w 21104"/>
              <a:gd name="T5" fmla="*/ 10800 h 21600"/>
              <a:gd name="T6" fmla="+- 0 10718 166"/>
              <a:gd name="T7" fmla="*/ T6 w 21104"/>
              <a:gd name="T8" fmla="*/ 10800 h 21600"/>
              <a:gd name="T9" fmla="+- 0 10718 166"/>
              <a:gd name="T10" fmla="*/ T9 w 21104"/>
              <a:gd name="T11" fmla="*/ 10800 h 21600"/>
            </a:gdLst>
            <a:ahLst/>
            <a:cxnLst>
              <a:cxn ang="0">
                <a:pos x="T1" y="T2"/>
              </a:cxn>
              <a:cxn ang="0">
                <a:pos x="T4" y="T5"/>
              </a:cxn>
              <a:cxn ang="0">
                <a:pos x="T7" y="T8"/>
              </a:cxn>
              <a:cxn ang="0">
                <a:pos x="T10" y="T11"/>
              </a:cxn>
            </a:cxnLst>
            <a:rect l="0" t="0" r="r" b="b"/>
            <a:pathLst>
              <a:path w="21104" h="21600">
                <a:moveTo>
                  <a:pt x="13625" y="14829"/>
                </a:moveTo>
                <a:cubicBezTo>
                  <a:pt x="21434" y="10154"/>
                  <a:pt x="21102" y="4190"/>
                  <a:pt x="21102" y="4190"/>
                </a:cubicBezTo>
                <a:cubicBezTo>
                  <a:pt x="21102" y="3384"/>
                  <a:pt x="21102" y="3384"/>
                  <a:pt x="21102" y="3384"/>
                </a:cubicBezTo>
                <a:cubicBezTo>
                  <a:pt x="21102" y="3384"/>
                  <a:pt x="21102" y="1611"/>
                  <a:pt x="19440" y="1611"/>
                </a:cubicBezTo>
                <a:cubicBezTo>
                  <a:pt x="18942" y="1611"/>
                  <a:pt x="18443" y="1611"/>
                  <a:pt x="18443" y="1611"/>
                </a:cubicBezTo>
                <a:cubicBezTo>
                  <a:pt x="17612" y="1611"/>
                  <a:pt x="17612" y="2417"/>
                  <a:pt x="17612" y="2417"/>
                </a:cubicBezTo>
                <a:cubicBezTo>
                  <a:pt x="17612" y="2417"/>
                  <a:pt x="17280" y="2578"/>
                  <a:pt x="16616" y="2578"/>
                </a:cubicBezTo>
                <a:cubicBezTo>
                  <a:pt x="16616" y="1933"/>
                  <a:pt x="16782" y="0"/>
                  <a:pt x="16782" y="0"/>
                </a:cubicBezTo>
                <a:cubicBezTo>
                  <a:pt x="9139" y="966"/>
                  <a:pt x="4485" y="0"/>
                  <a:pt x="4485" y="0"/>
                </a:cubicBezTo>
                <a:cubicBezTo>
                  <a:pt x="4485" y="2578"/>
                  <a:pt x="4485" y="2578"/>
                  <a:pt x="4485" y="2578"/>
                </a:cubicBezTo>
                <a:cubicBezTo>
                  <a:pt x="3821" y="2578"/>
                  <a:pt x="3655" y="2417"/>
                  <a:pt x="3655" y="2417"/>
                </a:cubicBezTo>
                <a:cubicBezTo>
                  <a:pt x="3655" y="2417"/>
                  <a:pt x="3488" y="1611"/>
                  <a:pt x="2824" y="1611"/>
                </a:cubicBezTo>
                <a:cubicBezTo>
                  <a:pt x="2824" y="1611"/>
                  <a:pt x="2325" y="1611"/>
                  <a:pt x="1827" y="1611"/>
                </a:cubicBezTo>
                <a:cubicBezTo>
                  <a:pt x="165" y="1611"/>
                  <a:pt x="-1" y="3384"/>
                  <a:pt x="-1" y="3384"/>
                </a:cubicBezTo>
                <a:cubicBezTo>
                  <a:pt x="-1" y="4190"/>
                  <a:pt x="-1" y="4190"/>
                  <a:pt x="-1" y="4190"/>
                </a:cubicBezTo>
                <a:cubicBezTo>
                  <a:pt x="-1" y="4190"/>
                  <a:pt x="-166" y="10154"/>
                  <a:pt x="7643" y="14829"/>
                </a:cubicBezTo>
                <a:cubicBezTo>
                  <a:pt x="7643" y="14829"/>
                  <a:pt x="8474" y="15636"/>
                  <a:pt x="9637" y="15636"/>
                </a:cubicBezTo>
                <a:cubicBezTo>
                  <a:pt x="9637" y="16602"/>
                  <a:pt x="9637" y="16602"/>
                  <a:pt x="9637" y="16602"/>
                </a:cubicBezTo>
                <a:cubicBezTo>
                  <a:pt x="9637" y="16602"/>
                  <a:pt x="8805" y="16442"/>
                  <a:pt x="8805" y="16925"/>
                </a:cubicBezTo>
                <a:cubicBezTo>
                  <a:pt x="8805" y="17570"/>
                  <a:pt x="9637" y="17409"/>
                  <a:pt x="9637" y="17409"/>
                </a:cubicBezTo>
                <a:cubicBezTo>
                  <a:pt x="9637" y="18376"/>
                  <a:pt x="9637" y="18376"/>
                  <a:pt x="9637" y="18376"/>
                </a:cubicBezTo>
                <a:cubicBezTo>
                  <a:pt x="9637" y="18376"/>
                  <a:pt x="9471" y="19181"/>
                  <a:pt x="8972" y="19181"/>
                </a:cubicBezTo>
                <a:cubicBezTo>
                  <a:pt x="8972" y="19988"/>
                  <a:pt x="7976" y="19988"/>
                  <a:pt x="7976" y="19988"/>
                </a:cubicBezTo>
                <a:cubicBezTo>
                  <a:pt x="7976" y="19988"/>
                  <a:pt x="7145" y="20149"/>
                  <a:pt x="7145" y="20794"/>
                </a:cubicBezTo>
                <a:cubicBezTo>
                  <a:pt x="7145" y="20794"/>
                  <a:pt x="6978" y="21600"/>
                  <a:pt x="7976" y="21600"/>
                </a:cubicBezTo>
                <a:cubicBezTo>
                  <a:pt x="9305" y="21600"/>
                  <a:pt x="13125" y="21600"/>
                  <a:pt x="13125" y="21600"/>
                </a:cubicBezTo>
                <a:cubicBezTo>
                  <a:pt x="13957" y="21600"/>
                  <a:pt x="14123" y="20794"/>
                  <a:pt x="14123" y="20794"/>
                </a:cubicBezTo>
                <a:cubicBezTo>
                  <a:pt x="14123" y="20794"/>
                  <a:pt x="14123" y="19988"/>
                  <a:pt x="13125" y="19988"/>
                </a:cubicBezTo>
                <a:cubicBezTo>
                  <a:pt x="12296" y="19988"/>
                  <a:pt x="12296" y="19021"/>
                  <a:pt x="12296" y="19021"/>
                </a:cubicBezTo>
                <a:cubicBezTo>
                  <a:pt x="12296" y="19021"/>
                  <a:pt x="11465" y="19181"/>
                  <a:pt x="11465" y="18376"/>
                </a:cubicBezTo>
                <a:cubicBezTo>
                  <a:pt x="11465" y="17409"/>
                  <a:pt x="11465" y="17409"/>
                  <a:pt x="11465" y="17409"/>
                </a:cubicBezTo>
                <a:cubicBezTo>
                  <a:pt x="11465" y="17409"/>
                  <a:pt x="12296" y="17570"/>
                  <a:pt x="12296" y="16925"/>
                </a:cubicBezTo>
                <a:cubicBezTo>
                  <a:pt x="12296" y="16442"/>
                  <a:pt x="11465" y="16602"/>
                  <a:pt x="11465" y="16602"/>
                </a:cubicBezTo>
                <a:cubicBezTo>
                  <a:pt x="11465" y="15636"/>
                  <a:pt x="11465" y="15636"/>
                  <a:pt x="11465" y="15636"/>
                </a:cubicBezTo>
                <a:cubicBezTo>
                  <a:pt x="12296" y="15636"/>
                  <a:pt x="12960" y="15313"/>
                  <a:pt x="13625" y="14829"/>
                </a:cubicBezTo>
                <a:close/>
                <a:moveTo>
                  <a:pt x="16782" y="3384"/>
                </a:moveTo>
                <a:cubicBezTo>
                  <a:pt x="16948" y="3384"/>
                  <a:pt x="17612" y="3384"/>
                  <a:pt x="17612" y="3384"/>
                </a:cubicBezTo>
                <a:cubicBezTo>
                  <a:pt x="18443" y="3384"/>
                  <a:pt x="18609" y="2578"/>
                  <a:pt x="18609" y="2578"/>
                </a:cubicBezTo>
                <a:cubicBezTo>
                  <a:pt x="19440" y="2578"/>
                  <a:pt x="19440" y="3384"/>
                  <a:pt x="19440" y="3384"/>
                </a:cubicBezTo>
                <a:cubicBezTo>
                  <a:pt x="19440" y="4190"/>
                  <a:pt x="19440" y="4190"/>
                  <a:pt x="19440" y="4190"/>
                </a:cubicBezTo>
                <a:cubicBezTo>
                  <a:pt x="19440" y="4190"/>
                  <a:pt x="19108" y="7575"/>
                  <a:pt x="14954" y="11445"/>
                </a:cubicBezTo>
                <a:cubicBezTo>
                  <a:pt x="15951" y="9833"/>
                  <a:pt x="16782" y="6124"/>
                  <a:pt x="16782" y="3384"/>
                </a:cubicBezTo>
                <a:close/>
                <a:moveTo>
                  <a:pt x="5982" y="11606"/>
                </a:moveTo>
                <a:cubicBezTo>
                  <a:pt x="1661" y="7737"/>
                  <a:pt x="1495" y="4351"/>
                  <a:pt x="1495" y="4351"/>
                </a:cubicBezTo>
                <a:cubicBezTo>
                  <a:pt x="1495" y="3545"/>
                  <a:pt x="1495" y="3545"/>
                  <a:pt x="1495" y="3545"/>
                </a:cubicBezTo>
                <a:cubicBezTo>
                  <a:pt x="1495" y="3545"/>
                  <a:pt x="1495" y="2578"/>
                  <a:pt x="2325" y="2578"/>
                </a:cubicBezTo>
                <a:cubicBezTo>
                  <a:pt x="2325" y="2578"/>
                  <a:pt x="2325" y="3545"/>
                  <a:pt x="3322" y="3545"/>
                </a:cubicBezTo>
                <a:cubicBezTo>
                  <a:pt x="3322" y="3545"/>
                  <a:pt x="3987" y="3545"/>
                  <a:pt x="4153" y="3545"/>
                </a:cubicBezTo>
                <a:cubicBezTo>
                  <a:pt x="4153" y="6286"/>
                  <a:pt x="4984" y="9994"/>
                  <a:pt x="5982" y="11606"/>
                </a:cubicBezTo>
                <a:close/>
              </a:path>
            </a:pathLst>
          </a:custGeom>
          <a:solidFill>
            <a:srgbClr val="FFFEFE"/>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a:defRPr/>
            </a:pPr>
            <a:endParaRPr lang="es-ES" sz="2400">
              <a:cs typeface="+mn-ea"/>
              <a:sym typeface="+mn-lt"/>
            </a:endParaRPr>
          </a:p>
        </p:txBody>
      </p:sp>
      <p:sp>
        <p:nvSpPr>
          <p:cNvPr id="19" name="AutoShape 5"/>
          <p:cNvSpPr/>
          <p:nvPr/>
        </p:nvSpPr>
        <p:spPr bwMode="auto">
          <a:xfrm>
            <a:off x="6067291" y="2144093"/>
            <a:ext cx="1604433" cy="13589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13292"/>
                </a:moveTo>
                <a:cubicBezTo>
                  <a:pt x="562" y="0"/>
                  <a:pt x="562" y="0"/>
                  <a:pt x="562" y="0"/>
                </a:cubicBezTo>
                <a:cubicBezTo>
                  <a:pt x="9217" y="497"/>
                  <a:pt x="17027" y="5981"/>
                  <a:pt x="21600" y="14538"/>
                </a:cubicBezTo>
                <a:cubicBezTo>
                  <a:pt x="12030" y="21600"/>
                  <a:pt x="12030" y="21600"/>
                  <a:pt x="12030" y="21600"/>
                </a:cubicBezTo>
                <a:cubicBezTo>
                  <a:pt x="9498" y="16865"/>
                  <a:pt x="5065" y="13624"/>
                  <a:pt x="0" y="13292"/>
                </a:cubicBezTo>
                <a:close/>
              </a:path>
            </a:pathLst>
          </a:custGeom>
          <a:solidFill>
            <a:srgbClr val="A5A5A5"/>
          </a:solidFill>
          <a:ln>
            <a:noFill/>
          </a:ln>
          <a:effectLst/>
        </p:spPr>
        <p:txBody>
          <a:bodyPr lIns="0" tIns="0" rIns="0" bIns="0"/>
          <a:lstStyle/>
          <a:p>
            <a:pPr>
              <a:defRPr/>
            </a:pPr>
            <a:endParaRPr lang="es-ES" sz="2400">
              <a:cs typeface="+mn-ea"/>
              <a:sym typeface="+mn-lt"/>
            </a:endParaRPr>
          </a:p>
        </p:txBody>
      </p:sp>
      <p:sp>
        <p:nvSpPr>
          <p:cNvPr id="20" name="AutoShape 6"/>
          <p:cNvSpPr/>
          <p:nvPr/>
        </p:nvSpPr>
        <p:spPr bwMode="auto">
          <a:xfrm>
            <a:off x="4373957" y="4715843"/>
            <a:ext cx="1604433" cy="13462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600" y="8153"/>
                </a:moveTo>
                <a:cubicBezTo>
                  <a:pt x="21248" y="21600"/>
                  <a:pt x="21248" y="21600"/>
                  <a:pt x="21248" y="21600"/>
                </a:cubicBezTo>
                <a:cubicBezTo>
                  <a:pt x="12664" y="21347"/>
                  <a:pt x="4714" y="16052"/>
                  <a:pt x="0" y="7479"/>
                </a:cubicBezTo>
                <a:cubicBezTo>
                  <a:pt x="9358" y="0"/>
                  <a:pt x="9358" y="0"/>
                  <a:pt x="9358" y="0"/>
                </a:cubicBezTo>
                <a:cubicBezTo>
                  <a:pt x="12030" y="4790"/>
                  <a:pt x="16464" y="7984"/>
                  <a:pt x="21600" y="8153"/>
                </a:cubicBezTo>
                <a:close/>
              </a:path>
            </a:pathLst>
          </a:custGeom>
          <a:solidFill>
            <a:srgbClr val="6F8FC6"/>
          </a:solidFill>
          <a:ln>
            <a:noFill/>
          </a:ln>
          <a:effectLst/>
        </p:spPr>
        <p:txBody>
          <a:bodyPr lIns="0" tIns="0" rIns="0" bIns="0"/>
          <a:lstStyle/>
          <a:p>
            <a:pPr>
              <a:defRPr/>
            </a:pPr>
            <a:endParaRPr lang="es-ES" sz="2400">
              <a:cs typeface="+mn-ea"/>
              <a:sym typeface="+mn-lt"/>
            </a:endParaRPr>
          </a:p>
        </p:txBody>
      </p:sp>
      <p:sp>
        <p:nvSpPr>
          <p:cNvPr id="21" name="AutoShape 7"/>
          <p:cNvSpPr/>
          <p:nvPr/>
        </p:nvSpPr>
        <p:spPr bwMode="auto">
          <a:xfrm>
            <a:off x="4987791" y="2565310"/>
            <a:ext cx="436033" cy="4318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cubicBezTo>
                  <a:pt x="4860" y="0"/>
                  <a:pt x="0" y="4860"/>
                  <a:pt x="0" y="10800"/>
                </a:cubicBezTo>
                <a:cubicBezTo>
                  <a:pt x="0" y="16740"/>
                  <a:pt x="4860" y="21600"/>
                  <a:pt x="10800" y="21600"/>
                </a:cubicBezTo>
                <a:cubicBezTo>
                  <a:pt x="16740" y="21600"/>
                  <a:pt x="21599" y="16740"/>
                  <a:pt x="21599" y="10800"/>
                </a:cubicBezTo>
                <a:cubicBezTo>
                  <a:pt x="21599" y="4860"/>
                  <a:pt x="16740" y="0"/>
                  <a:pt x="10800" y="0"/>
                </a:cubicBezTo>
                <a:close/>
                <a:moveTo>
                  <a:pt x="14940" y="4319"/>
                </a:moveTo>
                <a:cubicBezTo>
                  <a:pt x="15660" y="3779"/>
                  <a:pt x="15660" y="3779"/>
                  <a:pt x="15660" y="3779"/>
                </a:cubicBezTo>
                <a:cubicBezTo>
                  <a:pt x="15660" y="3779"/>
                  <a:pt x="15300" y="3059"/>
                  <a:pt x="15480" y="2519"/>
                </a:cubicBezTo>
                <a:cubicBezTo>
                  <a:pt x="15660" y="2519"/>
                  <a:pt x="16380" y="2879"/>
                  <a:pt x="16920" y="3599"/>
                </a:cubicBezTo>
                <a:cubicBezTo>
                  <a:pt x="16559" y="5219"/>
                  <a:pt x="15480" y="5039"/>
                  <a:pt x="15480" y="5039"/>
                </a:cubicBezTo>
                <a:cubicBezTo>
                  <a:pt x="15480" y="5039"/>
                  <a:pt x="14760" y="5039"/>
                  <a:pt x="14940" y="4319"/>
                </a:cubicBezTo>
                <a:close/>
                <a:moveTo>
                  <a:pt x="8460" y="13859"/>
                </a:moveTo>
                <a:cubicBezTo>
                  <a:pt x="8279" y="14040"/>
                  <a:pt x="8100" y="14579"/>
                  <a:pt x="7920" y="15120"/>
                </a:cubicBezTo>
                <a:cubicBezTo>
                  <a:pt x="7740" y="15479"/>
                  <a:pt x="7560" y="15659"/>
                  <a:pt x="7380" y="15840"/>
                </a:cubicBezTo>
                <a:cubicBezTo>
                  <a:pt x="7020" y="16020"/>
                  <a:pt x="7020" y="16379"/>
                  <a:pt x="7020" y="16379"/>
                </a:cubicBezTo>
                <a:cubicBezTo>
                  <a:pt x="6839" y="17100"/>
                  <a:pt x="6839" y="17100"/>
                  <a:pt x="6839" y="17100"/>
                </a:cubicBezTo>
                <a:cubicBezTo>
                  <a:pt x="6839" y="17100"/>
                  <a:pt x="7020" y="17820"/>
                  <a:pt x="7200" y="18000"/>
                </a:cubicBezTo>
                <a:cubicBezTo>
                  <a:pt x="7200" y="18359"/>
                  <a:pt x="6660" y="19800"/>
                  <a:pt x="6660" y="19800"/>
                </a:cubicBezTo>
                <a:cubicBezTo>
                  <a:pt x="6120" y="19620"/>
                  <a:pt x="5940" y="19079"/>
                  <a:pt x="5760" y="18720"/>
                </a:cubicBezTo>
                <a:cubicBezTo>
                  <a:pt x="5760" y="18359"/>
                  <a:pt x="5400" y="18179"/>
                  <a:pt x="5580" y="17820"/>
                </a:cubicBezTo>
                <a:cubicBezTo>
                  <a:pt x="5580" y="17279"/>
                  <a:pt x="5220" y="17100"/>
                  <a:pt x="5040" y="16920"/>
                </a:cubicBezTo>
                <a:cubicBezTo>
                  <a:pt x="4860" y="16559"/>
                  <a:pt x="4680" y="16200"/>
                  <a:pt x="4680" y="16020"/>
                </a:cubicBezTo>
                <a:cubicBezTo>
                  <a:pt x="4680" y="15840"/>
                  <a:pt x="4140" y="15479"/>
                  <a:pt x="4140" y="15479"/>
                </a:cubicBezTo>
                <a:cubicBezTo>
                  <a:pt x="4140" y="15479"/>
                  <a:pt x="3240" y="14940"/>
                  <a:pt x="3060" y="14759"/>
                </a:cubicBezTo>
                <a:cubicBezTo>
                  <a:pt x="2880" y="14579"/>
                  <a:pt x="2700" y="13859"/>
                  <a:pt x="2700" y="13500"/>
                </a:cubicBezTo>
                <a:cubicBezTo>
                  <a:pt x="2700" y="13139"/>
                  <a:pt x="2880" y="12239"/>
                  <a:pt x="2880" y="12239"/>
                </a:cubicBezTo>
                <a:cubicBezTo>
                  <a:pt x="2880" y="12239"/>
                  <a:pt x="3240" y="11879"/>
                  <a:pt x="3060" y="11700"/>
                </a:cubicBezTo>
                <a:cubicBezTo>
                  <a:pt x="2700" y="11520"/>
                  <a:pt x="2700" y="10800"/>
                  <a:pt x="2700" y="10800"/>
                </a:cubicBezTo>
                <a:cubicBezTo>
                  <a:pt x="2340" y="10439"/>
                  <a:pt x="2340" y="10439"/>
                  <a:pt x="2340" y="10439"/>
                </a:cubicBezTo>
                <a:cubicBezTo>
                  <a:pt x="2340" y="10439"/>
                  <a:pt x="1980" y="9899"/>
                  <a:pt x="1800" y="9720"/>
                </a:cubicBezTo>
                <a:cubicBezTo>
                  <a:pt x="1800" y="9360"/>
                  <a:pt x="1800" y="9179"/>
                  <a:pt x="1980" y="8999"/>
                </a:cubicBezTo>
                <a:cubicBezTo>
                  <a:pt x="1980" y="8820"/>
                  <a:pt x="1800" y="8279"/>
                  <a:pt x="1800" y="8099"/>
                </a:cubicBezTo>
                <a:cubicBezTo>
                  <a:pt x="3600" y="3599"/>
                  <a:pt x="6660" y="2699"/>
                  <a:pt x="6660" y="2699"/>
                </a:cubicBezTo>
                <a:cubicBezTo>
                  <a:pt x="6839" y="3599"/>
                  <a:pt x="6839" y="3599"/>
                  <a:pt x="6839" y="3599"/>
                </a:cubicBezTo>
                <a:cubicBezTo>
                  <a:pt x="6839" y="3599"/>
                  <a:pt x="6300" y="3779"/>
                  <a:pt x="6120" y="3779"/>
                </a:cubicBezTo>
                <a:cubicBezTo>
                  <a:pt x="5760" y="3599"/>
                  <a:pt x="5580" y="3599"/>
                  <a:pt x="5580" y="3599"/>
                </a:cubicBezTo>
                <a:cubicBezTo>
                  <a:pt x="5220" y="4139"/>
                  <a:pt x="5220" y="4139"/>
                  <a:pt x="5220" y="4139"/>
                </a:cubicBezTo>
                <a:cubicBezTo>
                  <a:pt x="5220" y="4139"/>
                  <a:pt x="5040" y="4499"/>
                  <a:pt x="5040" y="4679"/>
                </a:cubicBezTo>
                <a:cubicBezTo>
                  <a:pt x="5040" y="4860"/>
                  <a:pt x="5220" y="5219"/>
                  <a:pt x="5220" y="5219"/>
                </a:cubicBezTo>
                <a:cubicBezTo>
                  <a:pt x="5220" y="5219"/>
                  <a:pt x="5760" y="5219"/>
                  <a:pt x="5760" y="5039"/>
                </a:cubicBezTo>
                <a:cubicBezTo>
                  <a:pt x="5760" y="4860"/>
                  <a:pt x="5760" y="4679"/>
                  <a:pt x="5760" y="4679"/>
                </a:cubicBezTo>
                <a:cubicBezTo>
                  <a:pt x="5580" y="4319"/>
                  <a:pt x="5580" y="4319"/>
                  <a:pt x="5580" y="4319"/>
                </a:cubicBezTo>
                <a:cubicBezTo>
                  <a:pt x="5580" y="4319"/>
                  <a:pt x="6120" y="4139"/>
                  <a:pt x="7200" y="4319"/>
                </a:cubicBezTo>
                <a:cubicBezTo>
                  <a:pt x="8460" y="4319"/>
                  <a:pt x="7920" y="5219"/>
                  <a:pt x="8460" y="5399"/>
                </a:cubicBezTo>
                <a:cubicBezTo>
                  <a:pt x="9000" y="5579"/>
                  <a:pt x="8100" y="6299"/>
                  <a:pt x="7920" y="6660"/>
                </a:cubicBezTo>
                <a:cubicBezTo>
                  <a:pt x="7740" y="7020"/>
                  <a:pt x="7380" y="6119"/>
                  <a:pt x="7380" y="6119"/>
                </a:cubicBezTo>
                <a:cubicBezTo>
                  <a:pt x="7380" y="6119"/>
                  <a:pt x="7740" y="5760"/>
                  <a:pt x="7200" y="5760"/>
                </a:cubicBezTo>
                <a:cubicBezTo>
                  <a:pt x="6660" y="5579"/>
                  <a:pt x="6300" y="6480"/>
                  <a:pt x="6660" y="6480"/>
                </a:cubicBezTo>
                <a:cubicBezTo>
                  <a:pt x="6839" y="6480"/>
                  <a:pt x="7200" y="6839"/>
                  <a:pt x="7020" y="7020"/>
                </a:cubicBezTo>
                <a:cubicBezTo>
                  <a:pt x="7020" y="7199"/>
                  <a:pt x="7020" y="7199"/>
                  <a:pt x="6839" y="7739"/>
                </a:cubicBezTo>
                <a:cubicBezTo>
                  <a:pt x="6480" y="8279"/>
                  <a:pt x="6120" y="8639"/>
                  <a:pt x="6120" y="8639"/>
                </a:cubicBezTo>
                <a:cubicBezTo>
                  <a:pt x="6120" y="8639"/>
                  <a:pt x="5760" y="8460"/>
                  <a:pt x="5940" y="8820"/>
                </a:cubicBezTo>
                <a:cubicBezTo>
                  <a:pt x="6120" y="9179"/>
                  <a:pt x="5940" y="9720"/>
                  <a:pt x="5940" y="9899"/>
                </a:cubicBezTo>
                <a:cubicBezTo>
                  <a:pt x="5940" y="10260"/>
                  <a:pt x="5220" y="9720"/>
                  <a:pt x="5220" y="9179"/>
                </a:cubicBezTo>
                <a:cubicBezTo>
                  <a:pt x="5040" y="8639"/>
                  <a:pt x="4500" y="9179"/>
                  <a:pt x="4320" y="9179"/>
                </a:cubicBezTo>
                <a:cubicBezTo>
                  <a:pt x="4140" y="9179"/>
                  <a:pt x="3780" y="8999"/>
                  <a:pt x="3780" y="8820"/>
                </a:cubicBezTo>
                <a:cubicBezTo>
                  <a:pt x="3600" y="8639"/>
                  <a:pt x="2700" y="9360"/>
                  <a:pt x="2520" y="9360"/>
                </a:cubicBezTo>
                <a:cubicBezTo>
                  <a:pt x="2340" y="9539"/>
                  <a:pt x="2340" y="9899"/>
                  <a:pt x="2700" y="9720"/>
                </a:cubicBezTo>
                <a:cubicBezTo>
                  <a:pt x="3060" y="9539"/>
                  <a:pt x="3420" y="9720"/>
                  <a:pt x="3420" y="10079"/>
                </a:cubicBezTo>
                <a:cubicBezTo>
                  <a:pt x="3240" y="10439"/>
                  <a:pt x="2880" y="10260"/>
                  <a:pt x="2880" y="10439"/>
                </a:cubicBezTo>
                <a:cubicBezTo>
                  <a:pt x="3060" y="10800"/>
                  <a:pt x="3420" y="10979"/>
                  <a:pt x="3420" y="11339"/>
                </a:cubicBezTo>
                <a:cubicBezTo>
                  <a:pt x="3600" y="11700"/>
                  <a:pt x="4500" y="11339"/>
                  <a:pt x="4860" y="11160"/>
                </a:cubicBezTo>
                <a:cubicBezTo>
                  <a:pt x="5040" y="11160"/>
                  <a:pt x="5940" y="10979"/>
                  <a:pt x="5940" y="11339"/>
                </a:cubicBezTo>
                <a:cubicBezTo>
                  <a:pt x="6120" y="11700"/>
                  <a:pt x="7020" y="11879"/>
                  <a:pt x="7380" y="11879"/>
                </a:cubicBezTo>
                <a:cubicBezTo>
                  <a:pt x="7740" y="12060"/>
                  <a:pt x="8279" y="12060"/>
                  <a:pt x="8819" y="12420"/>
                </a:cubicBezTo>
                <a:cubicBezTo>
                  <a:pt x="9180" y="12960"/>
                  <a:pt x="8460" y="13679"/>
                  <a:pt x="8460" y="13859"/>
                </a:cubicBezTo>
                <a:close/>
                <a:moveTo>
                  <a:pt x="10620" y="2519"/>
                </a:moveTo>
                <a:cubicBezTo>
                  <a:pt x="10440" y="3059"/>
                  <a:pt x="9720" y="3599"/>
                  <a:pt x="9900" y="3779"/>
                </a:cubicBezTo>
                <a:cubicBezTo>
                  <a:pt x="9900" y="3960"/>
                  <a:pt x="9900" y="4860"/>
                  <a:pt x="9180" y="4139"/>
                </a:cubicBezTo>
                <a:cubicBezTo>
                  <a:pt x="8460" y="3419"/>
                  <a:pt x="7740" y="3239"/>
                  <a:pt x="7920" y="2699"/>
                </a:cubicBezTo>
                <a:cubicBezTo>
                  <a:pt x="7920" y="2519"/>
                  <a:pt x="8640" y="2519"/>
                  <a:pt x="8640" y="2339"/>
                </a:cubicBezTo>
                <a:cubicBezTo>
                  <a:pt x="9540" y="1259"/>
                  <a:pt x="11160" y="1439"/>
                  <a:pt x="11340" y="1799"/>
                </a:cubicBezTo>
                <a:cubicBezTo>
                  <a:pt x="10980" y="2159"/>
                  <a:pt x="10620" y="1979"/>
                  <a:pt x="10620" y="2519"/>
                </a:cubicBezTo>
                <a:close/>
                <a:moveTo>
                  <a:pt x="19260" y="11160"/>
                </a:moveTo>
                <a:cubicBezTo>
                  <a:pt x="19260" y="11160"/>
                  <a:pt x="19620" y="11700"/>
                  <a:pt x="20160" y="11700"/>
                </a:cubicBezTo>
                <a:cubicBezTo>
                  <a:pt x="19800" y="15659"/>
                  <a:pt x="16559" y="18359"/>
                  <a:pt x="16559" y="18359"/>
                </a:cubicBezTo>
                <a:cubicBezTo>
                  <a:pt x="16020" y="17820"/>
                  <a:pt x="16200" y="17279"/>
                  <a:pt x="16200" y="17279"/>
                </a:cubicBezTo>
                <a:cubicBezTo>
                  <a:pt x="16380" y="16559"/>
                  <a:pt x="16380" y="16559"/>
                  <a:pt x="16380" y="16559"/>
                </a:cubicBezTo>
                <a:cubicBezTo>
                  <a:pt x="16380" y="15300"/>
                  <a:pt x="16380" y="15300"/>
                  <a:pt x="16380" y="15300"/>
                </a:cubicBezTo>
                <a:cubicBezTo>
                  <a:pt x="16380" y="15300"/>
                  <a:pt x="16380" y="13859"/>
                  <a:pt x="15120" y="14579"/>
                </a:cubicBezTo>
                <a:cubicBezTo>
                  <a:pt x="13860" y="14940"/>
                  <a:pt x="14400" y="14940"/>
                  <a:pt x="12960" y="14940"/>
                </a:cubicBezTo>
                <a:cubicBezTo>
                  <a:pt x="11520" y="15120"/>
                  <a:pt x="11880" y="12060"/>
                  <a:pt x="11880" y="12060"/>
                </a:cubicBezTo>
                <a:cubicBezTo>
                  <a:pt x="11880" y="7739"/>
                  <a:pt x="15120" y="10979"/>
                  <a:pt x="15120" y="10979"/>
                </a:cubicBezTo>
                <a:cubicBezTo>
                  <a:pt x="17099" y="12420"/>
                  <a:pt x="17460" y="10079"/>
                  <a:pt x="17460" y="10079"/>
                </a:cubicBezTo>
                <a:cubicBezTo>
                  <a:pt x="18720" y="9539"/>
                  <a:pt x="18720" y="9539"/>
                  <a:pt x="18720" y="9539"/>
                </a:cubicBezTo>
                <a:cubicBezTo>
                  <a:pt x="18900" y="8820"/>
                  <a:pt x="18900" y="8820"/>
                  <a:pt x="18900" y="8820"/>
                </a:cubicBezTo>
                <a:cubicBezTo>
                  <a:pt x="18720" y="7920"/>
                  <a:pt x="18720" y="7920"/>
                  <a:pt x="18720" y="7920"/>
                </a:cubicBezTo>
                <a:cubicBezTo>
                  <a:pt x="16740" y="7020"/>
                  <a:pt x="16740" y="7020"/>
                  <a:pt x="16740" y="7020"/>
                </a:cubicBezTo>
                <a:cubicBezTo>
                  <a:pt x="16740" y="7020"/>
                  <a:pt x="16380" y="7739"/>
                  <a:pt x="16920" y="8639"/>
                </a:cubicBezTo>
                <a:cubicBezTo>
                  <a:pt x="16920" y="8639"/>
                  <a:pt x="16740" y="9539"/>
                  <a:pt x="16380" y="9360"/>
                </a:cubicBezTo>
                <a:cubicBezTo>
                  <a:pt x="15120" y="8639"/>
                  <a:pt x="15120" y="8639"/>
                  <a:pt x="15120" y="8639"/>
                </a:cubicBezTo>
                <a:cubicBezTo>
                  <a:pt x="15120" y="8639"/>
                  <a:pt x="14760" y="8460"/>
                  <a:pt x="14219" y="8820"/>
                </a:cubicBezTo>
                <a:cubicBezTo>
                  <a:pt x="13500" y="9360"/>
                  <a:pt x="12420" y="8820"/>
                  <a:pt x="12420" y="8820"/>
                </a:cubicBezTo>
                <a:cubicBezTo>
                  <a:pt x="12420" y="8820"/>
                  <a:pt x="12420" y="8279"/>
                  <a:pt x="13140" y="7920"/>
                </a:cubicBezTo>
                <a:cubicBezTo>
                  <a:pt x="13679" y="7560"/>
                  <a:pt x="13679" y="7560"/>
                  <a:pt x="13679" y="7560"/>
                </a:cubicBezTo>
                <a:cubicBezTo>
                  <a:pt x="13679" y="7560"/>
                  <a:pt x="13500" y="6839"/>
                  <a:pt x="13679" y="6299"/>
                </a:cubicBezTo>
                <a:cubicBezTo>
                  <a:pt x="13860" y="5760"/>
                  <a:pt x="14040" y="6299"/>
                  <a:pt x="14580" y="5939"/>
                </a:cubicBezTo>
                <a:cubicBezTo>
                  <a:pt x="15120" y="5579"/>
                  <a:pt x="15480" y="6660"/>
                  <a:pt x="16200" y="6480"/>
                </a:cubicBezTo>
                <a:cubicBezTo>
                  <a:pt x="16920" y="6480"/>
                  <a:pt x="16559" y="6299"/>
                  <a:pt x="17099" y="5939"/>
                </a:cubicBezTo>
                <a:cubicBezTo>
                  <a:pt x="17639" y="5760"/>
                  <a:pt x="18000" y="6480"/>
                  <a:pt x="18000" y="6480"/>
                </a:cubicBezTo>
                <a:cubicBezTo>
                  <a:pt x="19080" y="6660"/>
                  <a:pt x="19080" y="6660"/>
                  <a:pt x="19080" y="6660"/>
                </a:cubicBezTo>
                <a:cubicBezTo>
                  <a:pt x="19080" y="6660"/>
                  <a:pt x="18900" y="5399"/>
                  <a:pt x="18900" y="5760"/>
                </a:cubicBezTo>
                <a:cubicBezTo>
                  <a:pt x="19620" y="6839"/>
                  <a:pt x="20520" y="9899"/>
                  <a:pt x="20160" y="10439"/>
                </a:cubicBezTo>
                <a:cubicBezTo>
                  <a:pt x="19980" y="10260"/>
                  <a:pt x="19800" y="10260"/>
                  <a:pt x="19800" y="10260"/>
                </a:cubicBezTo>
                <a:cubicBezTo>
                  <a:pt x="18540" y="10260"/>
                  <a:pt x="18540" y="10260"/>
                  <a:pt x="18540" y="10260"/>
                </a:cubicBezTo>
                <a:lnTo>
                  <a:pt x="19260" y="11160"/>
                </a:lnTo>
                <a:close/>
              </a:path>
            </a:pathLst>
          </a:custGeom>
          <a:solidFill>
            <a:srgbClr val="FFFEFE"/>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a:defRPr/>
            </a:pPr>
            <a:endParaRPr lang="es-ES" sz="2400">
              <a:cs typeface="+mn-ea"/>
              <a:sym typeface="+mn-lt"/>
            </a:endParaRPr>
          </a:p>
        </p:txBody>
      </p:sp>
      <p:sp>
        <p:nvSpPr>
          <p:cNvPr id="22" name="AutoShape 8"/>
          <p:cNvSpPr/>
          <p:nvPr/>
        </p:nvSpPr>
        <p:spPr bwMode="auto">
          <a:xfrm>
            <a:off x="4045873" y="3215126"/>
            <a:ext cx="969433" cy="1809751"/>
          </a:xfrm>
          <a:custGeom>
            <a:avLst/>
            <a:gdLst>
              <a:gd name="T0" fmla="+- 0 11588 1577"/>
              <a:gd name="T1" fmla="*/ T0 w 20023"/>
              <a:gd name="T2" fmla="*/ 10800 h 21600"/>
              <a:gd name="T3" fmla="+- 0 11588 1577"/>
              <a:gd name="T4" fmla="*/ T3 w 20023"/>
              <a:gd name="T5" fmla="*/ 10800 h 21600"/>
              <a:gd name="T6" fmla="+- 0 11588 1577"/>
              <a:gd name="T7" fmla="*/ T6 w 20023"/>
              <a:gd name="T8" fmla="*/ 10800 h 21600"/>
              <a:gd name="T9" fmla="+- 0 11588 1577"/>
              <a:gd name="T10" fmla="*/ T9 w 20023"/>
              <a:gd name="T11" fmla="*/ 10800 h 21600"/>
            </a:gdLst>
            <a:ahLst/>
            <a:cxnLst>
              <a:cxn ang="0">
                <a:pos x="T1" y="T2"/>
              </a:cxn>
              <a:cxn ang="0">
                <a:pos x="T4" y="T5"/>
              </a:cxn>
              <a:cxn ang="0">
                <a:pos x="T7" y="T8"/>
              </a:cxn>
              <a:cxn ang="0">
                <a:pos x="T10" y="T11"/>
              </a:cxn>
            </a:cxnLst>
            <a:rect l="0" t="0" r="r" b="b"/>
            <a:pathLst>
              <a:path w="20023" h="21600">
                <a:moveTo>
                  <a:pt x="20022" y="16855"/>
                </a:moveTo>
                <a:cubicBezTo>
                  <a:pt x="4794" y="21599"/>
                  <a:pt x="4794" y="21599"/>
                  <a:pt x="4794" y="21599"/>
                </a:cubicBezTo>
                <a:cubicBezTo>
                  <a:pt x="-1469" y="14858"/>
                  <a:pt x="-1577" y="6805"/>
                  <a:pt x="4363" y="0"/>
                </a:cubicBezTo>
                <a:cubicBezTo>
                  <a:pt x="19806" y="4495"/>
                  <a:pt x="19806" y="4495"/>
                  <a:pt x="19806" y="4495"/>
                </a:cubicBezTo>
                <a:cubicBezTo>
                  <a:pt x="18186" y="6305"/>
                  <a:pt x="17322" y="8365"/>
                  <a:pt x="17322" y="10550"/>
                </a:cubicBezTo>
                <a:cubicBezTo>
                  <a:pt x="17322" y="12860"/>
                  <a:pt x="18294" y="14982"/>
                  <a:pt x="20022" y="16855"/>
                </a:cubicBezTo>
                <a:close/>
              </a:path>
            </a:pathLst>
          </a:custGeom>
          <a:solidFill>
            <a:srgbClr val="A5A5A5"/>
          </a:solidFill>
          <a:ln>
            <a:noFill/>
          </a:ln>
          <a:effectLst/>
        </p:spPr>
        <p:txBody>
          <a:bodyPr lIns="0" tIns="0" rIns="0" bIns="0"/>
          <a:lstStyle/>
          <a:p>
            <a:pPr>
              <a:defRPr/>
            </a:pPr>
            <a:endParaRPr lang="es-ES" sz="2400">
              <a:cs typeface="+mn-ea"/>
              <a:sym typeface="+mn-lt"/>
            </a:endParaRPr>
          </a:p>
        </p:txBody>
      </p:sp>
      <p:sp>
        <p:nvSpPr>
          <p:cNvPr id="23" name="AutoShape 9"/>
          <p:cNvSpPr/>
          <p:nvPr/>
        </p:nvSpPr>
        <p:spPr bwMode="auto">
          <a:xfrm>
            <a:off x="4989906" y="3083893"/>
            <a:ext cx="2034117" cy="2036233"/>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8"/>
                  <a:pt x="6723" y="20638"/>
                  <a:pt x="2881" y="16796"/>
                </a:cubicBezTo>
                <a:cubicBezTo>
                  <a:pt x="-961" y="12954"/>
                  <a:pt x="-961" y="6724"/>
                  <a:pt x="2881" y="2882"/>
                </a:cubicBezTo>
                <a:cubicBezTo>
                  <a:pt x="6723" y="-961"/>
                  <a:pt x="12954" y="-961"/>
                  <a:pt x="16796" y="2882"/>
                </a:cubicBezTo>
                <a:close/>
              </a:path>
            </a:pathLst>
          </a:custGeom>
          <a:solidFill>
            <a:schemeClr val="bg1">
              <a:lumMod val="95000"/>
            </a:schemeClr>
          </a:solidFill>
          <a:ln>
            <a:noFill/>
          </a:ln>
          <a:effectLst/>
        </p:spPr>
        <p:txBody>
          <a:bodyPr lIns="0" tIns="0" rIns="0" bIns="0"/>
          <a:lstStyle/>
          <a:p>
            <a:pPr>
              <a:defRPr/>
            </a:pPr>
            <a:endParaRPr lang="es-ES" sz="2400">
              <a:cs typeface="+mn-ea"/>
              <a:sym typeface="+mn-lt"/>
            </a:endParaRPr>
          </a:p>
        </p:txBody>
      </p:sp>
      <p:sp>
        <p:nvSpPr>
          <p:cNvPr id="24" name="AutoShape 10"/>
          <p:cNvSpPr/>
          <p:nvPr/>
        </p:nvSpPr>
        <p:spPr bwMode="auto">
          <a:xfrm>
            <a:off x="4285057" y="3987710"/>
            <a:ext cx="357716" cy="29633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63" y="3223"/>
                </a:moveTo>
                <a:cubicBezTo>
                  <a:pt x="20633" y="3223"/>
                  <a:pt x="20946" y="3385"/>
                  <a:pt x="21208" y="3714"/>
                </a:cubicBezTo>
                <a:cubicBezTo>
                  <a:pt x="21470" y="4043"/>
                  <a:pt x="21600" y="4428"/>
                  <a:pt x="21600" y="4865"/>
                </a:cubicBezTo>
                <a:lnTo>
                  <a:pt x="21600" y="19983"/>
                </a:lnTo>
                <a:cubicBezTo>
                  <a:pt x="21600" y="20421"/>
                  <a:pt x="21470" y="20804"/>
                  <a:pt x="21208" y="21121"/>
                </a:cubicBezTo>
                <a:cubicBezTo>
                  <a:pt x="20946" y="21440"/>
                  <a:pt x="20633" y="21599"/>
                  <a:pt x="20263" y="21599"/>
                </a:cubicBezTo>
                <a:lnTo>
                  <a:pt x="1348" y="21599"/>
                </a:lnTo>
                <a:cubicBezTo>
                  <a:pt x="981" y="21599"/>
                  <a:pt x="662" y="21440"/>
                  <a:pt x="398" y="21121"/>
                </a:cubicBezTo>
                <a:cubicBezTo>
                  <a:pt x="134" y="20804"/>
                  <a:pt x="0" y="20421"/>
                  <a:pt x="0" y="19983"/>
                </a:cubicBezTo>
                <a:lnTo>
                  <a:pt x="0" y="4865"/>
                </a:lnTo>
                <a:cubicBezTo>
                  <a:pt x="0" y="4428"/>
                  <a:pt x="134" y="4043"/>
                  <a:pt x="398" y="3714"/>
                </a:cubicBezTo>
                <a:cubicBezTo>
                  <a:pt x="662" y="3385"/>
                  <a:pt x="981" y="3223"/>
                  <a:pt x="1348" y="3223"/>
                </a:cubicBezTo>
                <a:lnTo>
                  <a:pt x="5638" y="3223"/>
                </a:lnTo>
                <a:lnTo>
                  <a:pt x="6319" y="1460"/>
                </a:lnTo>
                <a:cubicBezTo>
                  <a:pt x="6458" y="1058"/>
                  <a:pt x="6718" y="714"/>
                  <a:pt x="7090" y="426"/>
                </a:cubicBezTo>
                <a:cubicBezTo>
                  <a:pt x="7467" y="144"/>
                  <a:pt x="7839" y="0"/>
                  <a:pt x="8204" y="0"/>
                </a:cubicBezTo>
                <a:lnTo>
                  <a:pt x="13396" y="0"/>
                </a:lnTo>
                <a:cubicBezTo>
                  <a:pt x="13763" y="0"/>
                  <a:pt x="14136" y="144"/>
                  <a:pt x="14510" y="426"/>
                </a:cubicBezTo>
                <a:cubicBezTo>
                  <a:pt x="14885" y="714"/>
                  <a:pt x="15147" y="1058"/>
                  <a:pt x="15294" y="1460"/>
                </a:cubicBezTo>
                <a:lnTo>
                  <a:pt x="15962" y="3223"/>
                </a:lnTo>
                <a:lnTo>
                  <a:pt x="20263" y="3223"/>
                </a:lnTo>
                <a:close/>
                <a:moveTo>
                  <a:pt x="10805" y="19184"/>
                </a:moveTo>
                <a:cubicBezTo>
                  <a:pt x="11572" y="19184"/>
                  <a:pt x="12299" y="19003"/>
                  <a:pt x="12987" y="18649"/>
                </a:cubicBezTo>
                <a:cubicBezTo>
                  <a:pt x="13673" y="18295"/>
                  <a:pt x="14270" y="17810"/>
                  <a:pt x="14775" y="17196"/>
                </a:cubicBezTo>
                <a:cubicBezTo>
                  <a:pt x="15279" y="16581"/>
                  <a:pt x="15678" y="15862"/>
                  <a:pt x="15974" y="15048"/>
                </a:cubicBezTo>
                <a:cubicBezTo>
                  <a:pt x="16270" y="14235"/>
                  <a:pt x="16420" y="13355"/>
                  <a:pt x="16420" y="12422"/>
                </a:cubicBezTo>
                <a:cubicBezTo>
                  <a:pt x="16420" y="11499"/>
                  <a:pt x="16270" y="10624"/>
                  <a:pt x="15974" y="9795"/>
                </a:cubicBezTo>
                <a:cubicBezTo>
                  <a:pt x="15678" y="8967"/>
                  <a:pt x="15279" y="8250"/>
                  <a:pt x="14775" y="7645"/>
                </a:cubicBezTo>
                <a:cubicBezTo>
                  <a:pt x="14270" y="7036"/>
                  <a:pt x="13673" y="6558"/>
                  <a:pt x="12987" y="6199"/>
                </a:cubicBezTo>
                <a:cubicBezTo>
                  <a:pt x="12299" y="5844"/>
                  <a:pt x="11572" y="5667"/>
                  <a:pt x="10805" y="5667"/>
                </a:cubicBezTo>
                <a:cubicBezTo>
                  <a:pt x="10039" y="5667"/>
                  <a:pt x="9312" y="5847"/>
                  <a:pt x="8620" y="6199"/>
                </a:cubicBezTo>
                <a:cubicBezTo>
                  <a:pt x="7930" y="6558"/>
                  <a:pt x="7332" y="7036"/>
                  <a:pt x="6828" y="7645"/>
                </a:cubicBezTo>
                <a:cubicBezTo>
                  <a:pt x="6324" y="8250"/>
                  <a:pt x="5922" y="8964"/>
                  <a:pt x="5626" y="9789"/>
                </a:cubicBezTo>
                <a:cubicBezTo>
                  <a:pt x="5330" y="10612"/>
                  <a:pt x="5180" y="11491"/>
                  <a:pt x="5180" y="12422"/>
                </a:cubicBezTo>
                <a:cubicBezTo>
                  <a:pt x="5180" y="13355"/>
                  <a:pt x="5330" y="14235"/>
                  <a:pt x="5626" y="15048"/>
                </a:cubicBezTo>
                <a:cubicBezTo>
                  <a:pt x="5922" y="15862"/>
                  <a:pt x="6324" y="16581"/>
                  <a:pt x="6828" y="17196"/>
                </a:cubicBezTo>
                <a:cubicBezTo>
                  <a:pt x="7332" y="17810"/>
                  <a:pt x="7930" y="18295"/>
                  <a:pt x="8620" y="18649"/>
                </a:cubicBezTo>
                <a:cubicBezTo>
                  <a:pt x="9312" y="19006"/>
                  <a:pt x="10039" y="19184"/>
                  <a:pt x="10805" y="19184"/>
                </a:cubicBezTo>
                <a:moveTo>
                  <a:pt x="10805" y="7833"/>
                </a:moveTo>
                <a:cubicBezTo>
                  <a:pt x="11337" y="7833"/>
                  <a:pt x="11834" y="7953"/>
                  <a:pt x="12295" y="8191"/>
                </a:cubicBezTo>
                <a:cubicBezTo>
                  <a:pt x="12755" y="8432"/>
                  <a:pt x="13159" y="8755"/>
                  <a:pt x="13502" y="9169"/>
                </a:cubicBezTo>
                <a:cubicBezTo>
                  <a:pt x="13847" y="9583"/>
                  <a:pt x="14118" y="10069"/>
                  <a:pt x="14317" y="10624"/>
                </a:cubicBezTo>
                <a:cubicBezTo>
                  <a:pt x="14515" y="11184"/>
                  <a:pt x="14615" y="11780"/>
                  <a:pt x="14615" y="12422"/>
                </a:cubicBezTo>
                <a:cubicBezTo>
                  <a:pt x="14615" y="13056"/>
                  <a:pt x="14515" y="13650"/>
                  <a:pt x="14317" y="14205"/>
                </a:cubicBezTo>
                <a:cubicBezTo>
                  <a:pt x="14118" y="14756"/>
                  <a:pt x="13847" y="15245"/>
                  <a:pt x="13502" y="15667"/>
                </a:cubicBezTo>
                <a:cubicBezTo>
                  <a:pt x="13159" y="16091"/>
                  <a:pt x="12752" y="16419"/>
                  <a:pt x="12290" y="16661"/>
                </a:cubicBezTo>
                <a:cubicBezTo>
                  <a:pt x="11825" y="16899"/>
                  <a:pt x="11330" y="17017"/>
                  <a:pt x="10805" y="17017"/>
                </a:cubicBezTo>
                <a:cubicBezTo>
                  <a:pt x="10275" y="17017"/>
                  <a:pt x="9778" y="16899"/>
                  <a:pt x="9312" y="16661"/>
                </a:cubicBezTo>
                <a:cubicBezTo>
                  <a:pt x="8848" y="16419"/>
                  <a:pt x="8444" y="16091"/>
                  <a:pt x="8101" y="15667"/>
                </a:cubicBezTo>
                <a:cubicBezTo>
                  <a:pt x="7756" y="15245"/>
                  <a:pt x="7484" y="14755"/>
                  <a:pt x="7286" y="14199"/>
                </a:cubicBezTo>
                <a:cubicBezTo>
                  <a:pt x="7085" y="13641"/>
                  <a:pt x="6985" y="13045"/>
                  <a:pt x="6985" y="12422"/>
                </a:cubicBezTo>
                <a:cubicBezTo>
                  <a:pt x="6985" y="11780"/>
                  <a:pt x="7085" y="11184"/>
                  <a:pt x="7286" y="10624"/>
                </a:cubicBezTo>
                <a:cubicBezTo>
                  <a:pt x="7484" y="10068"/>
                  <a:pt x="7756" y="9583"/>
                  <a:pt x="8101" y="9169"/>
                </a:cubicBezTo>
                <a:cubicBezTo>
                  <a:pt x="8444" y="8755"/>
                  <a:pt x="8848" y="8432"/>
                  <a:pt x="9312" y="8191"/>
                </a:cubicBezTo>
                <a:cubicBezTo>
                  <a:pt x="9778" y="7953"/>
                  <a:pt x="10275" y="7833"/>
                  <a:pt x="10805" y="7833"/>
                </a:cubicBezTo>
              </a:path>
            </a:pathLst>
          </a:custGeom>
          <a:solidFill>
            <a:srgbClr val="FFFFFF"/>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a:defRPr/>
            </a:pPr>
            <a:endParaRPr lang="es-ES" sz="2400">
              <a:cs typeface="+mn-ea"/>
              <a:sym typeface="+mn-lt"/>
            </a:endParaRPr>
          </a:p>
        </p:txBody>
      </p:sp>
      <p:sp>
        <p:nvSpPr>
          <p:cNvPr id="25" name="AutoShape 11"/>
          <p:cNvSpPr/>
          <p:nvPr/>
        </p:nvSpPr>
        <p:spPr bwMode="auto">
          <a:xfrm>
            <a:off x="6647257" y="2664792"/>
            <a:ext cx="357716" cy="298451"/>
          </a:xfrm>
          <a:custGeom>
            <a:avLst/>
            <a:gdLst>
              <a:gd name="T0" fmla="*/ 10800 w 21600"/>
              <a:gd name="T1" fmla="*/ 10789 h 21579"/>
              <a:gd name="T2" fmla="*/ 10800 w 21600"/>
              <a:gd name="T3" fmla="*/ 10789 h 21579"/>
              <a:gd name="T4" fmla="*/ 10800 w 21600"/>
              <a:gd name="T5" fmla="*/ 10789 h 21579"/>
              <a:gd name="T6" fmla="*/ 10800 w 21600"/>
              <a:gd name="T7" fmla="*/ 10789 h 21579"/>
            </a:gdLst>
            <a:ahLst/>
            <a:cxnLst>
              <a:cxn ang="0">
                <a:pos x="T0" y="T1"/>
              </a:cxn>
              <a:cxn ang="0">
                <a:pos x="T2" y="T3"/>
              </a:cxn>
              <a:cxn ang="0">
                <a:pos x="T4" y="T5"/>
              </a:cxn>
              <a:cxn ang="0">
                <a:pos x="T6" y="T7"/>
              </a:cxn>
            </a:cxnLst>
            <a:rect l="0" t="0" r="r" b="b"/>
            <a:pathLst>
              <a:path w="21600" h="21579">
                <a:moveTo>
                  <a:pt x="21600" y="9391"/>
                </a:moveTo>
                <a:cubicBezTo>
                  <a:pt x="21600" y="9887"/>
                  <a:pt x="21473" y="10321"/>
                  <a:pt x="21218" y="10697"/>
                </a:cubicBezTo>
                <a:cubicBezTo>
                  <a:pt x="20963" y="11073"/>
                  <a:pt x="20648" y="11313"/>
                  <a:pt x="20263" y="11428"/>
                </a:cubicBezTo>
                <a:lnTo>
                  <a:pt x="20263" y="16611"/>
                </a:lnTo>
                <a:cubicBezTo>
                  <a:pt x="20263" y="17201"/>
                  <a:pt x="20087" y="17708"/>
                  <a:pt x="19730" y="18128"/>
                </a:cubicBezTo>
                <a:cubicBezTo>
                  <a:pt x="19375" y="18551"/>
                  <a:pt x="18951" y="18759"/>
                  <a:pt x="18459" y="18759"/>
                </a:cubicBezTo>
                <a:cubicBezTo>
                  <a:pt x="17928" y="18122"/>
                  <a:pt x="17286" y="17506"/>
                  <a:pt x="16537" y="16904"/>
                </a:cubicBezTo>
                <a:cubicBezTo>
                  <a:pt x="15786" y="16306"/>
                  <a:pt x="14980" y="15757"/>
                  <a:pt x="14116" y="15255"/>
                </a:cubicBezTo>
                <a:cubicBezTo>
                  <a:pt x="13254" y="14756"/>
                  <a:pt x="12363" y="14325"/>
                  <a:pt x="11450" y="13969"/>
                </a:cubicBezTo>
                <a:cubicBezTo>
                  <a:pt x="10537" y="13614"/>
                  <a:pt x="9648" y="13380"/>
                  <a:pt x="8789" y="13268"/>
                </a:cubicBezTo>
                <a:cubicBezTo>
                  <a:pt x="8453" y="13379"/>
                  <a:pt x="8179" y="13564"/>
                  <a:pt x="7969" y="13829"/>
                </a:cubicBezTo>
                <a:cubicBezTo>
                  <a:pt x="7758" y="14093"/>
                  <a:pt x="7614" y="14386"/>
                  <a:pt x="7535" y="14706"/>
                </a:cubicBezTo>
                <a:cubicBezTo>
                  <a:pt x="7457" y="15029"/>
                  <a:pt x="7450" y="15361"/>
                  <a:pt x="7511" y="15698"/>
                </a:cubicBezTo>
                <a:cubicBezTo>
                  <a:pt x="7575" y="16036"/>
                  <a:pt x="7719" y="16341"/>
                  <a:pt x="7947" y="16611"/>
                </a:cubicBezTo>
                <a:cubicBezTo>
                  <a:pt x="7751" y="16992"/>
                  <a:pt x="7660" y="17347"/>
                  <a:pt x="7677" y="17673"/>
                </a:cubicBezTo>
                <a:cubicBezTo>
                  <a:pt x="7692" y="17993"/>
                  <a:pt x="7773" y="18307"/>
                  <a:pt x="7917" y="18606"/>
                </a:cubicBezTo>
                <a:cubicBezTo>
                  <a:pt x="8059" y="18909"/>
                  <a:pt x="8255" y="19193"/>
                  <a:pt x="8497" y="19469"/>
                </a:cubicBezTo>
                <a:cubicBezTo>
                  <a:pt x="8737" y="19744"/>
                  <a:pt x="8997" y="20021"/>
                  <a:pt x="9270" y="20291"/>
                </a:cubicBezTo>
                <a:cubicBezTo>
                  <a:pt x="9114" y="20696"/>
                  <a:pt x="8843" y="21001"/>
                  <a:pt x="8456" y="21213"/>
                </a:cubicBezTo>
                <a:cubicBezTo>
                  <a:pt x="8069" y="21424"/>
                  <a:pt x="7655" y="21541"/>
                  <a:pt x="7212" y="21571"/>
                </a:cubicBezTo>
                <a:cubicBezTo>
                  <a:pt x="6772" y="21599"/>
                  <a:pt x="6341" y="21549"/>
                  <a:pt x="5917" y="21424"/>
                </a:cubicBezTo>
                <a:cubicBezTo>
                  <a:pt x="5496" y="21295"/>
                  <a:pt x="5163" y="21092"/>
                  <a:pt x="4923" y="20811"/>
                </a:cubicBezTo>
                <a:cubicBezTo>
                  <a:pt x="4781" y="20241"/>
                  <a:pt x="4624" y="19657"/>
                  <a:pt x="4453" y="19056"/>
                </a:cubicBezTo>
                <a:cubicBezTo>
                  <a:pt x="4281" y="18454"/>
                  <a:pt x="4140" y="17843"/>
                  <a:pt x="4032" y="17224"/>
                </a:cubicBezTo>
                <a:cubicBezTo>
                  <a:pt x="3922" y="16599"/>
                  <a:pt x="3868" y="15953"/>
                  <a:pt x="3868" y="15281"/>
                </a:cubicBezTo>
                <a:cubicBezTo>
                  <a:pt x="3868" y="14615"/>
                  <a:pt x="3961" y="13905"/>
                  <a:pt x="4150" y="13154"/>
                </a:cubicBezTo>
                <a:lnTo>
                  <a:pt x="1803" y="13154"/>
                </a:lnTo>
                <a:cubicBezTo>
                  <a:pt x="1311" y="13154"/>
                  <a:pt x="888" y="12945"/>
                  <a:pt x="533" y="12523"/>
                </a:cubicBezTo>
                <a:cubicBezTo>
                  <a:pt x="175" y="12100"/>
                  <a:pt x="0" y="11592"/>
                  <a:pt x="0" y="10991"/>
                </a:cubicBezTo>
                <a:lnTo>
                  <a:pt x="0" y="7774"/>
                </a:lnTo>
                <a:cubicBezTo>
                  <a:pt x="0" y="7184"/>
                  <a:pt x="175" y="6677"/>
                  <a:pt x="525" y="6245"/>
                </a:cubicBezTo>
                <a:cubicBezTo>
                  <a:pt x="878" y="5820"/>
                  <a:pt x="1304" y="5605"/>
                  <a:pt x="1803" y="5605"/>
                </a:cubicBezTo>
                <a:lnTo>
                  <a:pt x="7653" y="5605"/>
                </a:lnTo>
                <a:cubicBezTo>
                  <a:pt x="8550" y="5605"/>
                  <a:pt x="9509" y="5450"/>
                  <a:pt x="10525" y="5136"/>
                </a:cubicBezTo>
                <a:cubicBezTo>
                  <a:pt x="11541" y="4822"/>
                  <a:pt x="12537" y="4399"/>
                  <a:pt x="13511" y="3874"/>
                </a:cubicBezTo>
                <a:cubicBezTo>
                  <a:pt x="14488" y="3343"/>
                  <a:pt x="15409" y="2744"/>
                  <a:pt x="16273" y="2072"/>
                </a:cubicBezTo>
                <a:cubicBezTo>
                  <a:pt x="17134" y="1406"/>
                  <a:pt x="17864" y="713"/>
                  <a:pt x="18459" y="0"/>
                </a:cubicBezTo>
                <a:cubicBezTo>
                  <a:pt x="18951" y="0"/>
                  <a:pt x="19375" y="214"/>
                  <a:pt x="19730" y="634"/>
                </a:cubicBezTo>
                <a:cubicBezTo>
                  <a:pt x="20087" y="1057"/>
                  <a:pt x="20263" y="1567"/>
                  <a:pt x="20263" y="2166"/>
                </a:cubicBezTo>
                <a:lnTo>
                  <a:pt x="20263" y="7334"/>
                </a:lnTo>
                <a:cubicBezTo>
                  <a:pt x="20648" y="7446"/>
                  <a:pt x="20963" y="7692"/>
                  <a:pt x="21218" y="8071"/>
                </a:cubicBezTo>
                <a:cubicBezTo>
                  <a:pt x="21473" y="8455"/>
                  <a:pt x="21600" y="8895"/>
                  <a:pt x="21600" y="9391"/>
                </a:cubicBezTo>
                <a:moveTo>
                  <a:pt x="18459" y="2855"/>
                </a:moveTo>
                <a:cubicBezTo>
                  <a:pt x="17864" y="3407"/>
                  <a:pt x="17215" y="3941"/>
                  <a:pt x="16513" y="4452"/>
                </a:cubicBezTo>
                <a:cubicBezTo>
                  <a:pt x="15810" y="4963"/>
                  <a:pt x="15066" y="5423"/>
                  <a:pt x="14280" y="5834"/>
                </a:cubicBezTo>
                <a:cubicBezTo>
                  <a:pt x="13494" y="6245"/>
                  <a:pt x="12694" y="6609"/>
                  <a:pt x="11878" y="6923"/>
                </a:cubicBezTo>
                <a:cubicBezTo>
                  <a:pt x="11061" y="7237"/>
                  <a:pt x="10255" y="7463"/>
                  <a:pt x="9457" y="7604"/>
                </a:cubicBezTo>
                <a:lnTo>
                  <a:pt x="9457" y="11173"/>
                </a:lnTo>
                <a:cubicBezTo>
                  <a:pt x="10255" y="11325"/>
                  <a:pt x="11061" y="11554"/>
                  <a:pt x="11878" y="11862"/>
                </a:cubicBezTo>
                <a:cubicBezTo>
                  <a:pt x="12694" y="12170"/>
                  <a:pt x="13494" y="12537"/>
                  <a:pt x="14280" y="12957"/>
                </a:cubicBezTo>
                <a:cubicBezTo>
                  <a:pt x="15066" y="13379"/>
                  <a:pt x="15813" y="13843"/>
                  <a:pt x="16525" y="14348"/>
                </a:cubicBezTo>
                <a:cubicBezTo>
                  <a:pt x="17235" y="14856"/>
                  <a:pt x="17881" y="15381"/>
                  <a:pt x="18459" y="15921"/>
                </a:cubicBezTo>
                <a:lnTo>
                  <a:pt x="18459" y="2855"/>
                </a:lnTo>
                <a:close/>
              </a:path>
            </a:pathLst>
          </a:custGeom>
          <a:solidFill>
            <a:srgbClr val="FFFFFF"/>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a:defRPr/>
            </a:pPr>
            <a:endParaRPr lang="es-ES" sz="2400">
              <a:cs typeface="+mn-ea"/>
              <a:sym typeface="+mn-lt"/>
            </a:endParaRPr>
          </a:p>
        </p:txBody>
      </p:sp>
      <p:sp>
        <p:nvSpPr>
          <p:cNvPr id="26" name="AutoShape 12"/>
          <p:cNvSpPr/>
          <p:nvPr/>
        </p:nvSpPr>
        <p:spPr bwMode="auto">
          <a:xfrm>
            <a:off x="7377506" y="3930559"/>
            <a:ext cx="357717" cy="35771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357" y="18801"/>
                </a:moveTo>
                <a:cubicBezTo>
                  <a:pt x="21518" y="18965"/>
                  <a:pt x="21600" y="19177"/>
                  <a:pt x="21600" y="19437"/>
                </a:cubicBezTo>
                <a:cubicBezTo>
                  <a:pt x="21600" y="19581"/>
                  <a:pt x="21518" y="19776"/>
                  <a:pt x="21357" y="20018"/>
                </a:cubicBezTo>
                <a:cubicBezTo>
                  <a:pt x="21193" y="20260"/>
                  <a:pt x="20990" y="20504"/>
                  <a:pt x="20747" y="20741"/>
                </a:cubicBezTo>
                <a:cubicBezTo>
                  <a:pt x="20504" y="20978"/>
                  <a:pt x="20261" y="21185"/>
                  <a:pt x="20023" y="21348"/>
                </a:cubicBezTo>
                <a:cubicBezTo>
                  <a:pt x="19783" y="21518"/>
                  <a:pt x="19594" y="21599"/>
                  <a:pt x="19447" y="21599"/>
                </a:cubicBezTo>
                <a:cubicBezTo>
                  <a:pt x="19190" y="21599"/>
                  <a:pt x="18975" y="21514"/>
                  <a:pt x="18811" y="21343"/>
                </a:cubicBezTo>
                <a:lnTo>
                  <a:pt x="13957" y="16502"/>
                </a:lnTo>
                <a:cubicBezTo>
                  <a:pt x="13217" y="16980"/>
                  <a:pt x="12429" y="17350"/>
                  <a:pt x="11590" y="17604"/>
                </a:cubicBezTo>
                <a:cubicBezTo>
                  <a:pt x="10751" y="17864"/>
                  <a:pt x="9892" y="17990"/>
                  <a:pt x="9007" y="17990"/>
                </a:cubicBezTo>
                <a:cubicBezTo>
                  <a:pt x="7770" y="17990"/>
                  <a:pt x="6609" y="17759"/>
                  <a:pt x="5518" y="17291"/>
                </a:cubicBezTo>
                <a:cubicBezTo>
                  <a:pt x="4427" y="16821"/>
                  <a:pt x="3470" y="16175"/>
                  <a:pt x="2644" y="15353"/>
                </a:cubicBezTo>
                <a:cubicBezTo>
                  <a:pt x="1816" y="14534"/>
                  <a:pt x="1172" y="13580"/>
                  <a:pt x="700" y="12486"/>
                </a:cubicBezTo>
                <a:cubicBezTo>
                  <a:pt x="231" y="11400"/>
                  <a:pt x="0" y="10237"/>
                  <a:pt x="0" y="9000"/>
                </a:cubicBezTo>
                <a:cubicBezTo>
                  <a:pt x="0" y="7769"/>
                  <a:pt x="231" y="6602"/>
                  <a:pt x="700" y="5515"/>
                </a:cubicBezTo>
                <a:cubicBezTo>
                  <a:pt x="1169" y="4422"/>
                  <a:pt x="1816" y="3468"/>
                  <a:pt x="2644" y="2646"/>
                </a:cubicBezTo>
                <a:cubicBezTo>
                  <a:pt x="3470" y="1827"/>
                  <a:pt x="4425" y="1180"/>
                  <a:pt x="5512" y="709"/>
                </a:cubicBezTo>
                <a:cubicBezTo>
                  <a:pt x="6600" y="237"/>
                  <a:pt x="7764" y="0"/>
                  <a:pt x="9007" y="0"/>
                </a:cubicBezTo>
                <a:cubicBezTo>
                  <a:pt x="10245" y="0"/>
                  <a:pt x="11403" y="237"/>
                  <a:pt x="12488" y="709"/>
                </a:cubicBezTo>
                <a:cubicBezTo>
                  <a:pt x="13573" y="1180"/>
                  <a:pt x="14531" y="1827"/>
                  <a:pt x="15359" y="2646"/>
                </a:cubicBezTo>
                <a:cubicBezTo>
                  <a:pt x="16184" y="3468"/>
                  <a:pt x="16831" y="4422"/>
                  <a:pt x="17300" y="5515"/>
                </a:cubicBezTo>
                <a:cubicBezTo>
                  <a:pt x="17769" y="6602"/>
                  <a:pt x="18003" y="7769"/>
                  <a:pt x="18003" y="9000"/>
                </a:cubicBezTo>
                <a:cubicBezTo>
                  <a:pt x="18003" y="9886"/>
                  <a:pt x="17873" y="10748"/>
                  <a:pt x="17616" y="11589"/>
                </a:cubicBezTo>
                <a:cubicBezTo>
                  <a:pt x="17359" y="12434"/>
                  <a:pt x="16992" y="13218"/>
                  <a:pt x="16514" y="13946"/>
                </a:cubicBezTo>
                <a:lnTo>
                  <a:pt x="21357" y="18801"/>
                </a:lnTo>
                <a:close/>
                <a:moveTo>
                  <a:pt x="3596" y="9000"/>
                </a:moveTo>
                <a:cubicBezTo>
                  <a:pt x="3596" y="9759"/>
                  <a:pt x="3741" y="10465"/>
                  <a:pt x="4029" y="11118"/>
                </a:cubicBezTo>
                <a:cubicBezTo>
                  <a:pt x="4317" y="11770"/>
                  <a:pt x="4707" y="12337"/>
                  <a:pt x="5193" y="12821"/>
                </a:cubicBezTo>
                <a:cubicBezTo>
                  <a:pt x="5679" y="13301"/>
                  <a:pt x="6253" y="13685"/>
                  <a:pt x="6907" y="13970"/>
                </a:cubicBezTo>
                <a:cubicBezTo>
                  <a:pt x="7566" y="14251"/>
                  <a:pt x="8264" y="14393"/>
                  <a:pt x="9004" y="14393"/>
                </a:cubicBezTo>
                <a:cubicBezTo>
                  <a:pt x="9745" y="14393"/>
                  <a:pt x="10440" y="14251"/>
                  <a:pt x="11092" y="13970"/>
                </a:cubicBezTo>
                <a:cubicBezTo>
                  <a:pt x="11745" y="13685"/>
                  <a:pt x="12319" y="13301"/>
                  <a:pt x="12802" y="12821"/>
                </a:cubicBezTo>
                <a:cubicBezTo>
                  <a:pt x="13291" y="12337"/>
                  <a:pt x="13678" y="11770"/>
                  <a:pt x="13966" y="11118"/>
                </a:cubicBezTo>
                <a:cubicBezTo>
                  <a:pt x="14254" y="10465"/>
                  <a:pt x="14398" y="9759"/>
                  <a:pt x="14398" y="9000"/>
                </a:cubicBezTo>
                <a:cubicBezTo>
                  <a:pt x="14398" y="8259"/>
                  <a:pt x="14254" y="7564"/>
                  <a:pt x="13966" y="6913"/>
                </a:cubicBezTo>
                <a:cubicBezTo>
                  <a:pt x="13675" y="6257"/>
                  <a:pt x="13291" y="5684"/>
                  <a:pt x="12802" y="5193"/>
                </a:cubicBezTo>
                <a:cubicBezTo>
                  <a:pt x="12316" y="4704"/>
                  <a:pt x="11745" y="4317"/>
                  <a:pt x="11092" y="4032"/>
                </a:cubicBezTo>
                <a:cubicBezTo>
                  <a:pt x="10440" y="3750"/>
                  <a:pt x="9742" y="3606"/>
                  <a:pt x="9004" y="3606"/>
                </a:cubicBezTo>
                <a:cubicBezTo>
                  <a:pt x="8267" y="3606"/>
                  <a:pt x="7566" y="3750"/>
                  <a:pt x="6907" y="4032"/>
                </a:cubicBezTo>
                <a:cubicBezTo>
                  <a:pt x="6253" y="4317"/>
                  <a:pt x="5676" y="4704"/>
                  <a:pt x="5193" y="5193"/>
                </a:cubicBezTo>
                <a:cubicBezTo>
                  <a:pt x="4707" y="5684"/>
                  <a:pt x="4317" y="6257"/>
                  <a:pt x="4029" y="6913"/>
                </a:cubicBezTo>
                <a:cubicBezTo>
                  <a:pt x="3741" y="7564"/>
                  <a:pt x="3596" y="8257"/>
                  <a:pt x="3596" y="9000"/>
                </a:cubicBezTo>
                <a:moveTo>
                  <a:pt x="9007" y="5590"/>
                </a:moveTo>
                <a:cubicBezTo>
                  <a:pt x="9185" y="5590"/>
                  <a:pt x="9344" y="5656"/>
                  <a:pt x="9473" y="5786"/>
                </a:cubicBezTo>
                <a:cubicBezTo>
                  <a:pt x="9603" y="5918"/>
                  <a:pt x="9668" y="6082"/>
                  <a:pt x="9668" y="6280"/>
                </a:cubicBezTo>
                <a:cubicBezTo>
                  <a:pt x="9668" y="6460"/>
                  <a:pt x="9603" y="6616"/>
                  <a:pt x="9473" y="6746"/>
                </a:cubicBezTo>
                <a:cubicBezTo>
                  <a:pt x="9344" y="6879"/>
                  <a:pt x="9185" y="6944"/>
                  <a:pt x="9007" y="6944"/>
                </a:cubicBezTo>
                <a:cubicBezTo>
                  <a:pt x="8439" y="6944"/>
                  <a:pt x="7953" y="7144"/>
                  <a:pt x="7552" y="7537"/>
                </a:cubicBezTo>
                <a:cubicBezTo>
                  <a:pt x="7151" y="7935"/>
                  <a:pt x="6950" y="8422"/>
                  <a:pt x="6950" y="8997"/>
                </a:cubicBezTo>
                <a:cubicBezTo>
                  <a:pt x="6950" y="9179"/>
                  <a:pt x="6885" y="9332"/>
                  <a:pt x="6755" y="9465"/>
                </a:cubicBezTo>
                <a:cubicBezTo>
                  <a:pt x="6623" y="9596"/>
                  <a:pt x="6467" y="9658"/>
                  <a:pt x="6289" y="9658"/>
                </a:cubicBezTo>
                <a:cubicBezTo>
                  <a:pt x="6080" y="9658"/>
                  <a:pt x="5914" y="9596"/>
                  <a:pt x="5785" y="9465"/>
                </a:cubicBezTo>
                <a:cubicBezTo>
                  <a:pt x="5659" y="9332"/>
                  <a:pt x="5600" y="9179"/>
                  <a:pt x="5600" y="8997"/>
                </a:cubicBezTo>
                <a:cubicBezTo>
                  <a:pt x="5600" y="8538"/>
                  <a:pt x="5685" y="8104"/>
                  <a:pt x="5863" y="7686"/>
                </a:cubicBezTo>
                <a:cubicBezTo>
                  <a:pt x="6038" y="7271"/>
                  <a:pt x="6281" y="6906"/>
                  <a:pt x="6597" y="6591"/>
                </a:cubicBezTo>
                <a:cubicBezTo>
                  <a:pt x="6904" y="6277"/>
                  <a:pt x="7264" y="6029"/>
                  <a:pt x="7677" y="5857"/>
                </a:cubicBezTo>
                <a:cubicBezTo>
                  <a:pt x="8086" y="5681"/>
                  <a:pt x="8529" y="5590"/>
                  <a:pt x="9007" y="5590"/>
                </a:cubicBezTo>
              </a:path>
            </a:pathLst>
          </a:custGeom>
          <a:solidFill>
            <a:srgbClr val="FFFFFF"/>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a:defRPr/>
            </a:pPr>
            <a:endParaRPr lang="es-ES" sz="2400">
              <a:cs typeface="+mn-ea"/>
              <a:sym typeface="+mn-lt"/>
            </a:endParaRPr>
          </a:p>
        </p:txBody>
      </p:sp>
      <p:sp>
        <p:nvSpPr>
          <p:cNvPr id="27" name="AutoShape 13"/>
          <p:cNvSpPr/>
          <p:nvPr/>
        </p:nvSpPr>
        <p:spPr bwMode="auto">
          <a:xfrm>
            <a:off x="5125372" y="5276759"/>
            <a:ext cx="355600" cy="3556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898" y="0"/>
                </a:moveTo>
                <a:cubicBezTo>
                  <a:pt x="19650" y="0"/>
                  <a:pt x="20287" y="264"/>
                  <a:pt x="20813" y="796"/>
                </a:cubicBezTo>
                <a:cubicBezTo>
                  <a:pt x="21336" y="1322"/>
                  <a:pt x="21599" y="1962"/>
                  <a:pt x="21599" y="2711"/>
                </a:cubicBezTo>
                <a:lnTo>
                  <a:pt x="21599" y="18883"/>
                </a:lnTo>
                <a:cubicBezTo>
                  <a:pt x="21599" y="19268"/>
                  <a:pt x="21526" y="19623"/>
                  <a:pt x="21383" y="19951"/>
                </a:cubicBezTo>
                <a:cubicBezTo>
                  <a:pt x="21236" y="20281"/>
                  <a:pt x="21042" y="20563"/>
                  <a:pt x="20804" y="20804"/>
                </a:cubicBezTo>
                <a:cubicBezTo>
                  <a:pt x="20565" y="21042"/>
                  <a:pt x="20278" y="21232"/>
                  <a:pt x="19940" y="21377"/>
                </a:cubicBezTo>
                <a:cubicBezTo>
                  <a:pt x="19603" y="21523"/>
                  <a:pt x="19256" y="21594"/>
                  <a:pt x="18898" y="21594"/>
                </a:cubicBezTo>
                <a:lnTo>
                  <a:pt x="12066" y="21594"/>
                </a:lnTo>
                <a:lnTo>
                  <a:pt x="12066" y="12552"/>
                </a:lnTo>
                <a:lnTo>
                  <a:pt x="14486" y="12552"/>
                </a:lnTo>
                <a:cubicBezTo>
                  <a:pt x="14595" y="12552"/>
                  <a:pt x="14698" y="12517"/>
                  <a:pt x="14789" y="12441"/>
                </a:cubicBezTo>
                <a:cubicBezTo>
                  <a:pt x="14876" y="12367"/>
                  <a:pt x="14921" y="12267"/>
                  <a:pt x="14921" y="12144"/>
                </a:cubicBezTo>
                <a:lnTo>
                  <a:pt x="15088" y="9779"/>
                </a:lnTo>
                <a:cubicBezTo>
                  <a:pt x="15088" y="9650"/>
                  <a:pt x="15050" y="9538"/>
                  <a:pt x="14976" y="9444"/>
                </a:cubicBezTo>
                <a:cubicBezTo>
                  <a:pt x="14883" y="9349"/>
                  <a:pt x="14774" y="9303"/>
                  <a:pt x="14653" y="9303"/>
                </a:cubicBezTo>
                <a:lnTo>
                  <a:pt x="12066" y="9303"/>
                </a:lnTo>
                <a:lnTo>
                  <a:pt x="12066" y="8262"/>
                </a:lnTo>
                <a:cubicBezTo>
                  <a:pt x="12066" y="7879"/>
                  <a:pt x="12116" y="7623"/>
                  <a:pt x="12216" y="7497"/>
                </a:cubicBezTo>
                <a:cubicBezTo>
                  <a:pt x="12312" y="7370"/>
                  <a:pt x="12565" y="7309"/>
                  <a:pt x="12965" y="7309"/>
                </a:cubicBezTo>
                <a:cubicBezTo>
                  <a:pt x="13203" y="7309"/>
                  <a:pt x="13457" y="7326"/>
                  <a:pt x="13746" y="7367"/>
                </a:cubicBezTo>
                <a:cubicBezTo>
                  <a:pt x="14034" y="7406"/>
                  <a:pt x="14307" y="7456"/>
                  <a:pt x="14568" y="7520"/>
                </a:cubicBezTo>
                <a:cubicBezTo>
                  <a:pt x="14624" y="7520"/>
                  <a:pt x="14686" y="7514"/>
                  <a:pt x="14759" y="7499"/>
                </a:cubicBezTo>
                <a:cubicBezTo>
                  <a:pt x="14829" y="7485"/>
                  <a:pt x="14883" y="7458"/>
                  <a:pt x="14921" y="7423"/>
                </a:cubicBezTo>
                <a:cubicBezTo>
                  <a:pt x="15014" y="7367"/>
                  <a:pt x="15079" y="7264"/>
                  <a:pt x="15118" y="7115"/>
                </a:cubicBezTo>
                <a:lnTo>
                  <a:pt x="15437" y="4838"/>
                </a:lnTo>
                <a:cubicBezTo>
                  <a:pt x="15479" y="4565"/>
                  <a:pt x="15361" y="4403"/>
                  <a:pt x="15088" y="4347"/>
                </a:cubicBezTo>
                <a:cubicBezTo>
                  <a:pt x="14245" y="4112"/>
                  <a:pt x="13364" y="4001"/>
                  <a:pt x="12445" y="4010"/>
                </a:cubicBezTo>
                <a:cubicBezTo>
                  <a:pt x="9625" y="4010"/>
                  <a:pt x="8212" y="5384"/>
                  <a:pt x="8212" y="8128"/>
                </a:cubicBezTo>
                <a:lnTo>
                  <a:pt x="8212" y="9309"/>
                </a:lnTo>
                <a:lnTo>
                  <a:pt x="6764" y="9309"/>
                </a:lnTo>
                <a:cubicBezTo>
                  <a:pt x="6456" y="9309"/>
                  <a:pt x="6306" y="9458"/>
                  <a:pt x="6317" y="9757"/>
                </a:cubicBezTo>
                <a:lnTo>
                  <a:pt x="6317" y="12120"/>
                </a:lnTo>
                <a:cubicBezTo>
                  <a:pt x="6317" y="12234"/>
                  <a:pt x="6356" y="12334"/>
                  <a:pt x="6444" y="12426"/>
                </a:cubicBezTo>
                <a:cubicBezTo>
                  <a:pt x="6526" y="12514"/>
                  <a:pt x="6632" y="12557"/>
                  <a:pt x="6764" y="12557"/>
                </a:cubicBezTo>
                <a:lnTo>
                  <a:pt x="8212" y="12557"/>
                </a:lnTo>
                <a:lnTo>
                  <a:pt x="8212" y="21599"/>
                </a:lnTo>
                <a:lnTo>
                  <a:pt x="2685" y="21599"/>
                </a:lnTo>
                <a:cubicBezTo>
                  <a:pt x="2320" y="21599"/>
                  <a:pt x="1974" y="21530"/>
                  <a:pt x="1648" y="21383"/>
                </a:cubicBezTo>
                <a:cubicBezTo>
                  <a:pt x="1322" y="21239"/>
                  <a:pt x="1034" y="21047"/>
                  <a:pt x="796" y="20810"/>
                </a:cubicBezTo>
                <a:cubicBezTo>
                  <a:pt x="558" y="20568"/>
                  <a:pt x="364" y="20287"/>
                  <a:pt x="220" y="19958"/>
                </a:cubicBezTo>
                <a:cubicBezTo>
                  <a:pt x="76" y="19628"/>
                  <a:pt x="0" y="19273"/>
                  <a:pt x="0" y="18888"/>
                </a:cubicBezTo>
                <a:lnTo>
                  <a:pt x="0" y="2717"/>
                </a:lnTo>
                <a:cubicBezTo>
                  <a:pt x="0" y="2353"/>
                  <a:pt x="76" y="2000"/>
                  <a:pt x="220" y="1662"/>
                </a:cubicBezTo>
                <a:cubicBezTo>
                  <a:pt x="364" y="1328"/>
                  <a:pt x="558" y="1037"/>
                  <a:pt x="796" y="802"/>
                </a:cubicBezTo>
                <a:cubicBezTo>
                  <a:pt x="1034" y="558"/>
                  <a:pt x="1322" y="370"/>
                  <a:pt x="1648" y="223"/>
                </a:cubicBezTo>
                <a:cubicBezTo>
                  <a:pt x="1974" y="76"/>
                  <a:pt x="2320" y="6"/>
                  <a:pt x="2685" y="6"/>
                </a:cubicBezTo>
                <a:lnTo>
                  <a:pt x="18898" y="6"/>
                </a:lnTo>
                <a:close/>
              </a:path>
            </a:pathLst>
          </a:custGeom>
          <a:solidFill>
            <a:srgbClr val="FFFFFF"/>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a:defRPr/>
            </a:pPr>
            <a:endParaRPr lang="es-ES" sz="2400">
              <a:cs typeface="+mn-ea"/>
              <a:sym typeface="+mn-lt"/>
            </a:endParaRPr>
          </a:p>
        </p:txBody>
      </p:sp>
      <p:sp>
        <p:nvSpPr>
          <p:cNvPr id="28" name="AutoShape 16"/>
          <p:cNvSpPr/>
          <p:nvPr/>
        </p:nvSpPr>
        <p:spPr bwMode="auto">
          <a:xfrm>
            <a:off x="664761" y="1530939"/>
            <a:ext cx="3097566" cy="27626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algn="r">
              <a:spcBef>
                <a:spcPts val="800"/>
              </a:spcBef>
              <a:defRPr/>
            </a:pPr>
            <a:r>
              <a:rPr lang="zh-CN" altLang="en-US" sz="1800" b="1" dirty="0">
                <a:solidFill>
                  <a:schemeClr val="tx2"/>
                </a:solidFill>
                <a:latin typeface="微软雅黑" panose="020B0503020204020204" pitchFamily="34" charset="-122"/>
                <a:ea typeface="微软雅黑" panose="020B0503020204020204" pitchFamily="34" charset="-122"/>
                <a:cs typeface="+mn-ea"/>
                <a:sym typeface="+mn-lt"/>
              </a:rPr>
              <a:t>天地图、百度等网络地图服务</a:t>
            </a:r>
          </a:p>
          <a:p>
            <a:pPr algn="r">
              <a:spcBef>
                <a:spcPts val="800"/>
              </a:spcBef>
              <a:defRPr/>
            </a:pPr>
            <a:endParaRPr lang="es-ES" sz="1800" b="1" dirty="0">
              <a:solidFill>
                <a:schemeClr val="tx2"/>
              </a:solidFill>
              <a:latin typeface="微软雅黑" panose="020B0503020204020204" pitchFamily="34" charset="-122"/>
              <a:ea typeface="微软雅黑" panose="020B0503020204020204" pitchFamily="34" charset="-122"/>
              <a:cs typeface="+mn-ea"/>
              <a:sym typeface="+mn-lt"/>
            </a:endParaRPr>
          </a:p>
        </p:txBody>
      </p:sp>
      <p:sp>
        <p:nvSpPr>
          <p:cNvPr id="29" name="object 23"/>
          <p:cNvSpPr txBox="1"/>
          <p:nvPr/>
        </p:nvSpPr>
        <p:spPr>
          <a:xfrm>
            <a:off x="821953" y="1902450"/>
            <a:ext cx="2940374" cy="830997"/>
          </a:xfrm>
          <a:prstGeom prst="rect">
            <a:avLst/>
          </a:prstGeom>
        </p:spPr>
        <p:txBody>
          <a:bodyPr vert="horz" wrap="square" lIns="0" tIns="0" rIns="0" bIns="0" rtlCol="0">
            <a:spAutoFit/>
          </a:bodyPr>
          <a:lstStyle/>
          <a:p>
            <a:pPr marL="12700" marR="5080" indent="68580" algn="r">
              <a:lnSpc>
                <a:spcPct val="100000"/>
              </a:lnSpc>
            </a:pPr>
            <a:r>
              <a:rPr dirty="0">
                <a:latin typeface="微软雅黑" panose="020B0503020204020204" pitchFamily="34" charset="-122"/>
                <a:cs typeface="微软雅黑" panose="020B0503020204020204" pitchFamily="34" charset="-122"/>
              </a:rPr>
              <a:t>通常用于地图的显示，</a:t>
            </a:r>
            <a:r>
              <a:rPr spc="-15" dirty="0">
                <a:latin typeface="微软雅黑" panose="020B0503020204020204" pitchFamily="34" charset="-122"/>
                <a:cs typeface="微软雅黑" panose="020B0503020204020204" pitchFamily="34" charset="-122"/>
              </a:rPr>
              <a:t>G</a:t>
            </a:r>
            <a:r>
              <a:rPr spc="-5" dirty="0">
                <a:latin typeface="微软雅黑" panose="020B0503020204020204" pitchFamily="34" charset="-122"/>
                <a:cs typeface="微软雅黑" panose="020B0503020204020204" pitchFamily="34" charset="-122"/>
              </a:rPr>
              <a:t>I</a:t>
            </a:r>
            <a:r>
              <a:rPr dirty="0">
                <a:latin typeface="微软雅黑" panose="020B0503020204020204" pitchFamily="34" charset="-122"/>
                <a:cs typeface="微软雅黑" panose="020B0503020204020204" pitchFamily="34" charset="-122"/>
              </a:rPr>
              <a:t>S </a:t>
            </a:r>
            <a:r>
              <a:rPr dirty="0" err="1">
                <a:latin typeface="微软雅黑" panose="020B0503020204020204" pitchFamily="34" charset="-122"/>
                <a:cs typeface="微软雅黑" panose="020B0503020204020204" pitchFamily="34" charset="-122"/>
              </a:rPr>
              <a:t>运算能力有限，如网络</a:t>
            </a:r>
            <a:r>
              <a:rPr spc="-15" dirty="0" err="1">
                <a:latin typeface="微软雅黑" panose="020B0503020204020204" pitchFamily="34" charset="-122"/>
                <a:cs typeface="微软雅黑" panose="020B0503020204020204" pitchFamily="34" charset="-122"/>
              </a:rPr>
              <a:t>分</a:t>
            </a:r>
            <a:r>
              <a:rPr dirty="0" err="1">
                <a:latin typeface="微软雅黑" panose="020B0503020204020204" pitchFamily="34" charset="-122"/>
                <a:cs typeface="微软雅黑" panose="020B0503020204020204" pitchFamily="34" charset="-122"/>
              </a:rPr>
              <a:t>析等能力较弱</a:t>
            </a:r>
            <a:endParaRPr dirty="0">
              <a:latin typeface="微软雅黑" panose="020B0503020204020204" pitchFamily="34" charset="-122"/>
              <a:cs typeface="微软雅黑" panose="020B0503020204020204" pitchFamily="34" charset="-122"/>
            </a:endParaRPr>
          </a:p>
        </p:txBody>
      </p:sp>
      <p:sp>
        <p:nvSpPr>
          <p:cNvPr id="30" name="object 21"/>
          <p:cNvSpPr txBox="1"/>
          <p:nvPr/>
        </p:nvSpPr>
        <p:spPr>
          <a:xfrm>
            <a:off x="8307643" y="1902451"/>
            <a:ext cx="3080122" cy="1107996"/>
          </a:xfrm>
          <a:prstGeom prst="rect">
            <a:avLst/>
          </a:prstGeom>
        </p:spPr>
        <p:txBody>
          <a:bodyPr vert="horz" wrap="square" lIns="0" tIns="0" rIns="0" bIns="0" rtlCol="0">
            <a:spAutoFit/>
          </a:bodyPr>
          <a:lstStyle/>
          <a:p>
            <a:pPr marL="12700" marR="5080" algn="just">
              <a:lnSpc>
                <a:spcPct val="100000"/>
              </a:lnSpc>
            </a:pPr>
            <a:r>
              <a:rPr dirty="0" err="1">
                <a:latin typeface="微软雅黑" panose="020B0503020204020204" pitchFamily="34" charset="-122"/>
                <a:cs typeface="微软雅黑" panose="020B0503020204020204" pitchFamily="34" charset="-122"/>
              </a:rPr>
              <a:t>从数据厂商购买业务数</a:t>
            </a:r>
            <a:r>
              <a:rPr spc="-15" dirty="0" err="1">
                <a:latin typeface="微软雅黑" panose="020B0503020204020204" pitchFamily="34" charset="-122"/>
                <a:cs typeface="微软雅黑" panose="020B0503020204020204" pitchFamily="34" charset="-122"/>
              </a:rPr>
              <a:t>据</a:t>
            </a:r>
            <a:r>
              <a:rPr dirty="0" err="1">
                <a:latin typeface="微软雅黑" panose="020B0503020204020204" pitchFamily="34" charset="-122"/>
                <a:cs typeface="微软雅黑" panose="020B0503020204020204" pitchFamily="34" charset="-122"/>
              </a:rPr>
              <a:t>，如行业机构位置信息等</a:t>
            </a:r>
            <a:r>
              <a:rPr spc="-15" dirty="0" err="1">
                <a:latin typeface="微软雅黑" panose="020B0503020204020204" pitchFamily="34" charset="-122"/>
                <a:cs typeface="微软雅黑" panose="020B0503020204020204" pitchFamily="34" charset="-122"/>
              </a:rPr>
              <a:t>，</a:t>
            </a:r>
            <a:r>
              <a:rPr dirty="0" err="1">
                <a:latin typeface="微软雅黑" panose="020B0503020204020204" pitchFamily="34" charset="-122"/>
                <a:cs typeface="微软雅黑" panose="020B0503020204020204" pitchFamily="34" charset="-122"/>
              </a:rPr>
              <a:t>通过桌面处理软件进行空</a:t>
            </a:r>
            <a:r>
              <a:rPr spc="-15" dirty="0" err="1">
                <a:latin typeface="微软雅黑" panose="020B0503020204020204" pitchFamily="34" charset="-122"/>
                <a:cs typeface="微软雅黑" panose="020B0503020204020204" pitchFamily="34" charset="-122"/>
              </a:rPr>
              <a:t>间</a:t>
            </a:r>
            <a:r>
              <a:rPr dirty="0" err="1">
                <a:latin typeface="微软雅黑" panose="020B0503020204020204" pitchFamily="34" charset="-122"/>
                <a:cs typeface="微软雅黑" panose="020B0503020204020204" pitchFamily="34" charset="-122"/>
              </a:rPr>
              <a:t>信息库的建设</a:t>
            </a:r>
            <a:endParaRPr dirty="0">
              <a:latin typeface="微软雅黑" panose="020B0503020204020204" pitchFamily="34" charset="-122"/>
              <a:cs typeface="微软雅黑" panose="020B0503020204020204" pitchFamily="34" charset="-122"/>
            </a:endParaRPr>
          </a:p>
        </p:txBody>
      </p:sp>
      <p:sp>
        <p:nvSpPr>
          <p:cNvPr id="31" name="object 22"/>
          <p:cNvSpPr txBox="1"/>
          <p:nvPr/>
        </p:nvSpPr>
        <p:spPr>
          <a:xfrm>
            <a:off x="8307641" y="5569164"/>
            <a:ext cx="3080123" cy="830997"/>
          </a:xfrm>
          <a:prstGeom prst="rect">
            <a:avLst/>
          </a:prstGeom>
        </p:spPr>
        <p:txBody>
          <a:bodyPr vert="horz" wrap="square" lIns="0" tIns="0" rIns="0" bIns="0" rtlCol="0">
            <a:spAutoFit/>
          </a:bodyPr>
          <a:lstStyle/>
          <a:p>
            <a:pPr marL="12700" marR="5080" algn="just">
              <a:lnSpc>
                <a:spcPct val="100000"/>
              </a:lnSpc>
            </a:pPr>
            <a:r>
              <a:rPr dirty="0" err="1">
                <a:latin typeface="微软雅黑" panose="020B0503020204020204" pitchFamily="34" charset="-122"/>
                <a:cs typeface="微软雅黑" panose="020B0503020204020204" pitchFamily="34" charset="-122"/>
              </a:rPr>
              <a:t>通过统计年鉴、或者第</a:t>
            </a:r>
            <a:r>
              <a:rPr spc="-15" dirty="0" err="1">
                <a:latin typeface="微软雅黑" panose="020B0503020204020204" pitchFamily="34" charset="-122"/>
                <a:cs typeface="微软雅黑" panose="020B0503020204020204" pitchFamily="34" charset="-122"/>
              </a:rPr>
              <a:t>三</a:t>
            </a:r>
            <a:r>
              <a:rPr dirty="0" err="1">
                <a:latin typeface="微软雅黑" panose="020B0503020204020204" pitchFamily="34" charset="-122"/>
                <a:cs typeface="微软雅黑" panose="020B0503020204020204" pitchFamily="34" charset="-122"/>
              </a:rPr>
              <a:t>方工具等方式获取的数据</a:t>
            </a:r>
            <a:r>
              <a:rPr spc="-15" dirty="0" err="1">
                <a:latin typeface="微软雅黑" panose="020B0503020204020204" pitchFamily="34" charset="-122"/>
                <a:cs typeface="微软雅黑" panose="020B0503020204020204" pitchFamily="34" charset="-122"/>
              </a:rPr>
              <a:t>，</a:t>
            </a:r>
            <a:r>
              <a:rPr dirty="0" err="1">
                <a:latin typeface="微软雅黑" panose="020B0503020204020204" pitchFamily="34" charset="-122"/>
                <a:cs typeface="微软雅黑" panose="020B0503020204020204" pitchFamily="34" charset="-122"/>
              </a:rPr>
              <a:t>经过桌面软件进行处理</a:t>
            </a:r>
            <a:endParaRPr dirty="0">
              <a:latin typeface="微软雅黑" panose="020B0503020204020204" pitchFamily="34" charset="-122"/>
              <a:cs typeface="微软雅黑" panose="020B0503020204020204" pitchFamily="34" charset="-122"/>
            </a:endParaRPr>
          </a:p>
        </p:txBody>
      </p:sp>
      <p:sp>
        <p:nvSpPr>
          <p:cNvPr id="32" name="object 24"/>
          <p:cNvSpPr txBox="1"/>
          <p:nvPr/>
        </p:nvSpPr>
        <p:spPr>
          <a:xfrm>
            <a:off x="821953" y="5603343"/>
            <a:ext cx="2940374" cy="830997"/>
          </a:xfrm>
          <a:prstGeom prst="rect">
            <a:avLst/>
          </a:prstGeom>
        </p:spPr>
        <p:txBody>
          <a:bodyPr vert="horz" wrap="square" lIns="0" tIns="0" rIns="0" bIns="0" rtlCol="0">
            <a:spAutoFit/>
          </a:bodyPr>
          <a:lstStyle/>
          <a:p>
            <a:pPr marL="12700" marR="5080" algn="r">
              <a:lnSpc>
                <a:spcPct val="100000"/>
              </a:lnSpc>
            </a:pPr>
            <a:r>
              <a:rPr dirty="0">
                <a:latin typeface="微软雅黑" panose="020B0503020204020204" pitchFamily="34" charset="-122"/>
                <a:cs typeface="微软雅黑" panose="020B0503020204020204" pitchFamily="34" charset="-122"/>
              </a:rPr>
              <a:t>网络下载的影像数据等</a:t>
            </a:r>
            <a:r>
              <a:rPr spc="-15" dirty="0">
                <a:latin typeface="微软雅黑" panose="020B0503020204020204" pitchFamily="34" charset="-122"/>
                <a:cs typeface="微软雅黑" panose="020B0503020204020204" pitchFamily="34" charset="-122"/>
              </a:rPr>
              <a:t>方</a:t>
            </a:r>
            <a:r>
              <a:rPr dirty="0">
                <a:latin typeface="微软雅黑" panose="020B0503020204020204" pitchFamily="34" charset="-122"/>
                <a:cs typeface="微软雅黑" panose="020B0503020204020204" pitchFamily="34" charset="-122"/>
              </a:rPr>
              <a:t>式 </a:t>
            </a:r>
            <a:r>
              <a:rPr dirty="0" err="1">
                <a:latin typeface="微软雅黑" panose="020B0503020204020204" pitchFamily="34" charset="-122"/>
                <a:cs typeface="微软雅黑" panose="020B0503020204020204" pitchFamily="34" charset="-122"/>
              </a:rPr>
              <a:t>获取的基础数据，通过</a:t>
            </a:r>
            <a:r>
              <a:rPr spc="-15" dirty="0" err="1">
                <a:latin typeface="微软雅黑" panose="020B0503020204020204" pitchFamily="34" charset="-122"/>
                <a:cs typeface="微软雅黑" panose="020B0503020204020204" pitchFamily="34" charset="-122"/>
              </a:rPr>
              <a:t>桌</a:t>
            </a:r>
            <a:r>
              <a:rPr dirty="0" err="1">
                <a:latin typeface="微软雅黑" panose="020B0503020204020204" pitchFamily="34" charset="-122"/>
                <a:cs typeface="微软雅黑" panose="020B0503020204020204" pitchFamily="34" charset="-122"/>
              </a:rPr>
              <a:t>面软件进行矢量化，制图</a:t>
            </a:r>
            <a:r>
              <a:rPr spc="-15" dirty="0" err="1">
                <a:latin typeface="微软雅黑" panose="020B0503020204020204" pitchFamily="34" charset="-122"/>
                <a:cs typeface="微软雅黑" panose="020B0503020204020204" pitchFamily="34" charset="-122"/>
              </a:rPr>
              <a:t>处</a:t>
            </a:r>
            <a:r>
              <a:rPr dirty="0" err="1">
                <a:latin typeface="微软雅黑" panose="020B0503020204020204" pitchFamily="34" charset="-122"/>
                <a:cs typeface="微软雅黑" panose="020B0503020204020204" pitchFamily="34" charset="-122"/>
              </a:rPr>
              <a:t>理</a:t>
            </a:r>
            <a:endParaRPr dirty="0">
              <a:latin typeface="微软雅黑" panose="020B0503020204020204" pitchFamily="34" charset="-122"/>
              <a:cs typeface="微软雅黑" panose="020B0503020204020204" pitchFamily="34" charset="-122"/>
            </a:endParaRPr>
          </a:p>
        </p:txBody>
      </p:sp>
      <p:sp>
        <p:nvSpPr>
          <p:cNvPr id="33" name="object 25"/>
          <p:cNvSpPr txBox="1"/>
          <p:nvPr/>
        </p:nvSpPr>
        <p:spPr>
          <a:xfrm>
            <a:off x="711838" y="3630374"/>
            <a:ext cx="2783380" cy="1107996"/>
          </a:xfrm>
          <a:prstGeom prst="rect">
            <a:avLst/>
          </a:prstGeom>
        </p:spPr>
        <p:txBody>
          <a:bodyPr vert="horz" wrap="square" lIns="0" tIns="0" rIns="0" bIns="0" rtlCol="0">
            <a:spAutoFit/>
          </a:bodyPr>
          <a:lstStyle/>
          <a:p>
            <a:pPr marL="12700" marR="5080" algn="r">
              <a:lnSpc>
                <a:spcPct val="100000"/>
              </a:lnSpc>
            </a:pPr>
            <a:r>
              <a:rPr dirty="0">
                <a:latin typeface="微软雅黑" panose="020B0503020204020204" pitchFamily="34" charset="-122"/>
                <a:cs typeface="微软雅黑" panose="020B0503020204020204" pitchFamily="34" charset="-122"/>
              </a:rPr>
              <a:t>从相关渠道获取国家标</a:t>
            </a:r>
            <a:r>
              <a:rPr spc="-15" dirty="0">
                <a:latin typeface="微软雅黑" panose="020B0503020204020204" pitchFamily="34" charset="-122"/>
                <a:cs typeface="微软雅黑" panose="020B0503020204020204" pitchFamily="34" charset="-122"/>
              </a:rPr>
              <a:t>准</a:t>
            </a:r>
            <a:r>
              <a:rPr dirty="0">
                <a:latin typeface="微软雅黑" panose="020B0503020204020204" pitchFamily="34" charset="-122"/>
                <a:cs typeface="微软雅黑" panose="020B0503020204020204" pitchFamily="34" charset="-122"/>
              </a:rPr>
              <a:t>空 间数据，如1:4</a:t>
            </a:r>
            <a:r>
              <a:rPr spc="5" dirty="0">
                <a:latin typeface="微软雅黑" panose="020B0503020204020204" pitchFamily="34" charset="-122"/>
                <a:cs typeface="微软雅黑" panose="020B0503020204020204" pitchFamily="34" charset="-122"/>
              </a:rPr>
              <a:t>00</a:t>
            </a:r>
            <a:r>
              <a:rPr dirty="0">
                <a:latin typeface="微软雅黑" panose="020B0503020204020204" pitchFamily="34" charset="-122"/>
                <a:cs typeface="微软雅黑" panose="020B0503020204020204" pitchFamily="34" charset="-122"/>
              </a:rPr>
              <a:t>万全</a:t>
            </a:r>
            <a:r>
              <a:rPr spc="-15" dirty="0">
                <a:latin typeface="微软雅黑" panose="020B0503020204020204" pitchFamily="34" charset="-122"/>
                <a:cs typeface="微软雅黑" panose="020B0503020204020204" pitchFamily="34" charset="-122"/>
              </a:rPr>
              <a:t>国</a:t>
            </a:r>
            <a:r>
              <a:rPr dirty="0">
                <a:latin typeface="微软雅黑" panose="020B0503020204020204" pitchFamily="34" charset="-122"/>
                <a:cs typeface="微软雅黑" panose="020B0503020204020204" pitchFamily="34" charset="-122"/>
              </a:rPr>
              <a:t>数据等，通过桌面软件进</a:t>
            </a:r>
            <a:r>
              <a:rPr spc="-15" dirty="0">
                <a:latin typeface="微软雅黑" panose="020B0503020204020204" pitchFamily="34" charset="-122"/>
                <a:cs typeface="微软雅黑" panose="020B0503020204020204" pitchFamily="34" charset="-122"/>
              </a:rPr>
              <a:t>行</a:t>
            </a:r>
            <a:r>
              <a:rPr dirty="0">
                <a:latin typeface="微软雅黑" panose="020B0503020204020204" pitchFamily="34" charset="-122"/>
                <a:cs typeface="微软雅黑" panose="020B0503020204020204" pitchFamily="34" charset="-122"/>
              </a:rPr>
              <a:t>地图制图处理</a:t>
            </a:r>
          </a:p>
        </p:txBody>
      </p:sp>
      <p:sp>
        <p:nvSpPr>
          <p:cNvPr id="34" name="object 26"/>
          <p:cNvSpPr txBox="1"/>
          <p:nvPr/>
        </p:nvSpPr>
        <p:spPr>
          <a:xfrm>
            <a:off x="8307641" y="3632201"/>
            <a:ext cx="3080123" cy="830997"/>
          </a:xfrm>
          <a:prstGeom prst="rect">
            <a:avLst/>
          </a:prstGeom>
        </p:spPr>
        <p:txBody>
          <a:bodyPr vert="horz" wrap="square" lIns="0" tIns="0" rIns="0" bIns="0" rtlCol="0">
            <a:spAutoFit/>
          </a:bodyPr>
          <a:lstStyle/>
          <a:p>
            <a:pPr marL="12700" marR="5080" algn="just">
              <a:lnSpc>
                <a:spcPct val="100000"/>
              </a:lnSpc>
            </a:pPr>
            <a:r>
              <a:rPr dirty="0" err="1">
                <a:latin typeface="微软雅黑" panose="020B0503020204020204" pitchFamily="34" charset="-122"/>
                <a:cs typeface="微软雅黑" panose="020B0503020204020204" pitchFamily="34" charset="-122"/>
              </a:rPr>
              <a:t>通过移动或者基础地图</a:t>
            </a:r>
            <a:r>
              <a:rPr spc="-15" dirty="0" err="1">
                <a:latin typeface="微软雅黑" panose="020B0503020204020204" pitchFamily="34" charset="-122"/>
                <a:cs typeface="微软雅黑" panose="020B0503020204020204" pitchFamily="34" charset="-122"/>
              </a:rPr>
              <a:t>的</a:t>
            </a:r>
            <a:r>
              <a:rPr dirty="0" err="1">
                <a:latin typeface="微软雅黑" panose="020B0503020204020204" pitchFamily="34" charset="-122"/>
                <a:cs typeface="微软雅黑" panose="020B0503020204020204" pitchFamily="34" charset="-122"/>
              </a:rPr>
              <a:t>矢量化采集工作，获取行</a:t>
            </a:r>
            <a:r>
              <a:rPr spc="-15" dirty="0" err="1">
                <a:latin typeface="微软雅黑" panose="020B0503020204020204" pitchFamily="34" charset="-122"/>
                <a:cs typeface="微软雅黑" panose="020B0503020204020204" pitchFamily="34" charset="-122"/>
              </a:rPr>
              <a:t>业</a:t>
            </a:r>
            <a:r>
              <a:rPr dirty="0" err="1">
                <a:latin typeface="微软雅黑" panose="020B0503020204020204" pitchFamily="34" charset="-122"/>
                <a:cs typeface="微软雅黑" panose="020B0503020204020204" pitchFamily="34" charset="-122"/>
              </a:rPr>
              <a:t>数据，经过桌面软件进行</a:t>
            </a:r>
            <a:r>
              <a:rPr spc="-15" dirty="0" err="1">
                <a:latin typeface="微软雅黑" panose="020B0503020204020204" pitchFamily="34" charset="-122"/>
                <a:cs typeface="微软雅黑" panose="020B0503020204020204" pitchFamily="34" charset="-122"/>
              </a:rPr>
              <a:t>整</a:t>
            </a:r>
            <a:r>
              <a:rPr dirty="0" err="1">
                <a:latin typeface="微软雅黑" panose="020B0503020204020204" pitchFamily="34" charset="-122"/>
                <a:cs typeface="微软雅黑" panose="020B0503020204020204" pitchFamily="34" charset="-122"/>
              </a:rPr>
              <a:t>合处理</a:t>
            </a:r>
            <a:endParaRPr dirty="0">
              <a:latin typeface="微软雅黑" panose="020B0503020204020204" pitchFamily="34" charset="-122"/>
              <a:cs typeface="微软雅黑" panose="020B0503020204020204" pitchFamily="34" charset="-122"/>
            </a:endParaRPr>
          </a:p>
        </p:txBody>
      </p:sp>
      <p:sp>
        <p:nvSpPr>
          <p:cNvPr id="35" name="AutoShape 16"/>
          <p:cNvSpPr/>
          <p:nvPr/>
        </p:nvSpPr>
        <p:spPr bwMode="auto">
          <a:xfrm>
            <a:off x="757494" y="3258126"/>
            <a:ext cx="2685926" cy="27450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algn="r">
              <a:spcBef>
                <a:spcPts val="800"/>
              </a:spcBef>
              <a:defRPr/>
            </a:pPr>
            <a:r>
              <a:rPr lang="zh-CN" altLang="en-US" sz="1800" b="1" dirty="0">
                <a:solidFill>
                  <a:schemeClr val="tx2"/>
                </a:solidFill>
                <a:latin typeface="微软雅黑" panose="020B0503020204020204" pitchFamily="34" charset="-122"/>
                <a:ea typeface="微软雅黑" panose="020B0503020204020204" pitchFamily="34" charset="-122"/>
                <a:cs typeface="+mn-ea"/>
                <a:sym typeface="+mn-lt"/>
              </a:rPr>
              <a:t>测绘数据</a:t>
            </a:r>
          </a:p>
          <a:p>
            <a:pPr algn="r">
              <a:spcBef>
                <a:spcPts val="800"/>
              </a:spcBef>
              <a:defRPr/>
            </a:pPr>
            <a:endParaRPr lang="es-ES" sz="1800" b="1" dirty="0">
              <a:solidFill>
                <a:schemeClr val="tx2"/>
              </a:solidFill>
              <a:latin typeface="微软雅黑" panose="020B0503020204020204" pitchFamily="34" charset="-122"/>
              <a:ea typeface="微软雅黑" panose="020B0503020204020204" pitchFamily="34" charset="-122"/>
              <a:cs typeface="+mn-ea"/>
              <a:sym typeface="+mn-lt"/>
            </a:endParaRPr>
          </a:p>
        </p:txBody>
      </p:sp>
      <p:sp>
        <p:nvSpPr>
          <p:cNvPr id="36" name="AutoShape 16"/>
          <p:cNvSpPr/>
          <p:nvPr/>
        </p:nvSpPr>
        <p:spPr bwMode="auto">
          <a:xfrm>
            <a:off x="1076401" y="5274783"/>
            <a:ext cx="2685926" cy="27450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algn="r">
              <a:spcBef>
                <a:spcPts val="800"/>
              </a:spcBef>
              <a:defRPr/>
            </a:pPr>
            <a:r>
              <a:rPr lang="zh-CN" altLang="en-US" sz="1800" b="1" dirty="0">
                <a:solidFill>
                  <a:schemeClr val="tx2"/>
                </a:solidFill>
                <a:latin typeface="微软雅黑" panose="020B0503020204020204" pitchFamily="34" charset="-122"/>
                <a:ea typeface="微软雅黑" panose="020B0503020204020204" pitchFamily="34" charset="-122"/>
                <a:cs typeface="+mn-ea"/>
                <a:sym typeface="+mn-lt"/>
              </a:rPr>
              <a:t>其他</a:t>
            </a:r>
          </a:p>
          <a:p>
            <a:pPr algn="r">
              <a:spcBef>
                <a:spcPts val="800"/>
              </a:spcBef>
              <a:defRPr/>
            </a:pPr>
            <a:endParaRPr lang="es-ES" sz="1800" b="1" dirty="0">
              <a:solidFill>
                <a:schemeClr val="tx2"/>
              </a:solidFill>
              <a:latin typeface="微软雅黑" panose="020B0503020204020204" pitchFamily="34" charset="-122"/>
              <a:ea typeface="微软雅黑" panose="020B0503020204020204" pitchFamily="34" charset="-122"/>
              <a:cs typeface="+mn-ea"/>
              <a:sym typeface="+mn-lt"/>
            </a:endParaRPr>
          </a:p>
        </p:txBody>
      </p:sp>
      <p:sp>
        <p:nvSpPr>
          <p:cNvPr id="37" name="AutoShape 16"/>
          <p:cNvSpPr/>
          <p:nvPr/>
        </p:nvSpPr>
        <p:spPr bwMode="auto">
          <a:xfrm>
            <a:off x="8307642" y="1530939"/>
            <a:ext cx="3080123" cy="22915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a:spcBef>
                <a:spcPts val="800"/>
              </a:spcBef>
              <a:defRPr/>
            </a:pPr>
            <a:r>
              <a:rPr lang="zh-CN" altLang="en-US" sz="1800" b="1" dirty="0">
                <a:solidFill>
                  <a:schemeClr val="tx2"/>
                </a:solidFill>
                <a:latin typeface="微软雅黑" panose="020B0503020204020204" pitchFamily="34" charset="-122"/>
                <a:ea typeface="微软雅黑" panose="020B0503020204020204" pitchFamily="34" charset="-122"/>
                <a:cs typeface="+mn-ea"/>
                <a:sym typeface="+mn-lt"/>
              </a:rPr>
              <a:t>购买商业数据</a:t>
            </a:r>
          </a:p>
          <a:p>
            <a:pPr>
              <a:spcBef>
                <a:spcPts val="800"/>
              </a:spcBef>
              <a:defRPr/>
            </a:pPr>
            <a:endParaRPr lang="es-ES" sz="1800" b="1" dirty="0">
              <a:solidFill>
                <a:schemeClr val="tx2"/>
              </a:solidFill>
              <a:latin typeface="微软雅黑" panose="020B0503020204020204" pitchFamily="34" charset="-122"/>
              <a:ea typeface="微软雅黑" panose="020B0503020204020204" pitchFamily="34" charset="-122"/>
              <a:cs typeface="+mn-ea"/>
              <a:sym typeface="+mn-lt"/>
            </a:endParaRPr>
          </a:p>
        </p:txBody>
      </p:sp>
      <p:sp>
        <p:nvSpPr>
          <p:cNvPr id="38" name="AutoShape 16"/>
          <p:cNvSpPr/>
          <p:nvPr/>
        </p:nvSpPr>
        <p:spPr bwMode="auto">
          <a:xfrm>
            <a:off x="8307641" y="5268160"/>
            <a:ext cx="2685926" cy="27450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a:spcBef>
                <a:spcPts val="800"/>
              </a:spcBef>
              <a:defRPr/>
            </a:pPr>
            <a:r>
              <a:rPr lang="zh-CN" altLang="en-US" sz="1800" b="1" dirty="0">
                <a:solidFill>
                  <a:schemeClr val="tx2"/>
                </a:solidFill>
                <a:latin typeface="微软雅黑" panose="020B0503020204020204" pitchFamily="34" charset="-122"/>
                <a:ea typeface="微软雅黑" panose="020B0503020204020204" pitchFamily="34" charset="-122"/>
                <a:cs typeface="+mn-ea"/>
                <a:sym typeface="+mn-lt"/>
              </a:rPr>
              <a:t>其他</a:t>
            </a:r>
          </a:p>
          <a:p>
            <a:pPr>
              <a:spcBef>
                <a:spcPts val="800"/>
              </a:spcBef>
              <a:defRPr/>
            </a:pPr>
            <a:endParaRPr lang="es-ES" sz="1800" b="1" dirty="0">
              <a:solidFill>
                <a:schemeClr val="tx2"/>
              </a:solidFill>
              <a:latin typeface="微软雅黑" panose="020B0503020204020204" pitchFamily="34" charset="-122"/>
              <a:ea typeface="微软雅黑" panose="020B0503020204020204" pitchFamily="34" charset="-122"/>
              <a:cs typeface="+mn-ea"/>
              <a:sym typeface="+mn-lt"/>
            </a:endParaRPr>
          </a:p>
        </p:txBody>
      </p:sp>
      <p:sp>
        <p:nvSpPr>
          <p:cNvPr id="39" name="AutoShape 16"/>
          <p:cNvSpPr/>
          <p:nvPr/>
        </p:nvSpPr>
        <p:spPr bwMode="auto">
          <a:xfrm>
            <a:off x="8307641" y="3258126"/>
            <a:ext cx="3080123" cy="22915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a:spcBef>
                <a:spcPts val="800"/>
              </a:spcBef>
              <a:defRPr/>
            </a:pPr>
            <a:r>
              <a:rPr lang="zh-CN" altLang="en-US" sz="1800" b="1" dirty="0">
                <a:solidFill>
                  <a:schemeClr val="tx2"/>
                </a:solidFill>
                <a:latin typeface="微软雅黑" panose="020B0503020204020204" pitchFamily="34" charset="-122"/>
                <a:ea typeface="微软雅黑" panose="020B0503020204020204" pitchFamily="34" charset="-122"/>
                <a:cs typeface="+mn-ea"/>
                <a:sym typeface="+mn-lt"/>
              </a:rPr>
              <a:t>采集的数据</a:t>
            </a:r>
          </a:p>
          <a:p>
            <a:pPr>
              <a:spcBef>
                <a:spcPts val="800"/>
              </a:spcBef>
              <a:defRPr/>
            </a:pPr>
            <a:endParaRPr lang="es-ES" sz="1800" b="1" dirty="0">
              <a:solidFill>
                <a:schemeClr val="tx2"/>
              </a:solidFill>
              <a:latin typeface="微软雅黑" panose="020B0503020204020204" pitchFamily="34" charset="-122"/>
              <a:ea typeface="微软雅黑" panose="020B0503020204020204" pitchFamily="34" charset="-122"/>
              <a:cs typeface="+mn-ea"/>
              <a:sym typeface="+mn-lt"/>
            </a:endParaRPr>
          </a:p>
        </p:txBody>
      </p:sp>
      <p:sp>
        <p:nvSpPr>
          <p:cNvPr id="40" name="object 29"/>
          <p:cNvSpPr txBox="1"/>
          <p:nvPr/>
        </p:nvSpPr>
        <p:spPr>
          <a:xfrm>
            <a:off x="5414115" y="3532634"/>
            <a:ext cx="254635" cy="1206484"/>
          </a:xfrm>
          <a:prstGeom prst="rect">
            <a:avLst/>
          </a:prstGeom>
        </p:spPr>
        <p:txBody>
          <a:bodyPr vert="horz" wrap="square" lIns="0" tIns="0" rIns="0" bIns="0" rtlCol="0">
            <a:spAutoFit/>
          </a:bodyPr>
          <a:lstStyle/>
          <a:p>
            <a:pPr marL="12700" marR="5080" algn="just">
              <a:lnSpc>
                <a:spcPct val="98000"/>
              </a:lnSpc>
            </a:pPr>
            <a:r>
              <a:rPr sz="2000" b="1" spc="-15" dirty="0">
                <a:solidFill>
                  <a:schemeClr val="tx2"/>
                </a:solidFill>
                <a:latin typeface="宋体" panose="02010600030101010101" pitchFamily="2" charset="-122"/>
                <a:cs typeface="宋体" panose="02010600030101010101" pitchFamily="2" charset="-122"/>
              </a:rPr>
              <a:t>底 图 数 据</a:t>
            </a:r>
            <a:endParaRPr sz="2000" dirty="0">
              <a:solidFill>
                <a:schemeClr val="tx2"/>
              </a:solidFill>
              <a:latin typeface="宋体" panose="02010600030101010101" pitchFamily="2" charset="-122"/>
              <a:cs typeface="宋体" panose="02010600030101010101" pitchFamily="2" charset="-122"/>
            </a:endParaRPr>
          </a:p>
        </p:txBody>
      </p:sp>
      <p:sp>
        <p:nvSpPr>
          <p:cNvPr id="41" name="object 30"/>
          <p:cNvSpPr txBox="1"/>
          <p:nvPr/>
        </p:nvSpPr>
        <p:spPr>
          <a:xfrm>
            <a:off x="6375524" y="3532634"/>
            <a:ext cx="254635" cy="1206484"/>
          </a:xfrm>
          <a:prstGeom prst="rect">
            <a:avLst/>
          </a:prstGeom>
        </p:spPr>
        <p:txBody>
          <a:bodyPr vert="horz" wrap="square" lIns="0" tIns="0" rIns="0" bIns="0" rtlCol="0">
            <a:spAutoFit/>
          </a:bodyPr>
          <a:lstStyle/>
          <a:p>
            <a:pPr marL="12700" marR="5080" algn="just">
              <a:lnSpc>
                <a:spcPct val="98000"/>
              </a:lnSpc>
            </a:pPr>
            <a:r>
              <a:rPr sz="2000" b="1" spc="-15" dirty="0">
                <a:solidFill>
                  <a:schemeClr val="tx2"/>
                </a:solidFill>
                <a:latin typeface="宋体" panose="02010600030101010101" pitchFamily="2" charset="-122"/>
                <a:cs typeface="宋体" panose="02010600030101010101" pitchFamily="2" charset="-122"/>
              </a:rPr>
              <a:t>业 务 数 据</a:t>
            </a:r>
            <a:endParaRPr sz="2000" dirty="0">
              <a:solidFill>
                <a:schemeClr val="tx2"/>
              </a:solidFill>
              <a:latin typeface="宋体" panose="02010600030101010101" pitchFamily="2" charset="-122"/>
              <a:cs typeface="宋体" panose="02010600030101010101" pitchFamily="2" charset="-122"/>
            </a:endParaRPr>
          </a:p>
        </p:txBody>
      </p:sp>
      <p:cxnSp>
        <p:nvCxnSpPr>
          <p:cNvPr id="42" name="直接连接符 41"/>
          <p:cNvCxnSpPr/>
          <p:nvPr/>
        </p:nvCxnSpPr>
        <p:spPr>
          <a:xfrm>
            <a:off x="5996536" y="3025685"/>
            <a:ext cx="0" cy="2148416"/>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4" name="文本框 43"/>
          <p:cNvSpPr txBox="1"/>
          <p:nvPr/>
        </p:nvSpPr>
        <p:spPr>
          <a:xfrm>
            <a:off x="664761" y="446799"/>
            <a:ext cx="9155773" cy="768350"/>
          </a:xfrm>
          <a:prstGeom prst="rect">
            <a:avLst/>
          </a:prstGeom>
          <a:noFill/>
        </p:spPr>
        <p:txBody>
          <a:bodyPr wrap="square" rtlCol="0">
            <a:spAutoFit/>
          </a:bodyPr>
          <a:lstStyle/>
          <a:p>
            <a:r>
              <a:rPr lang="zh-CN" altLang="en-US" sz="4400" b="1" dirty="0">
                <a:solidFill>
                  <a:srgbClr val="1D8DE5"/>
                </a:solidFill>
                <a:latin typeface="微软雅黑" panose="020B0503020204020204" pitchFamily="34" charset="-122"/>
                <a:ea typeface="微软雅黑" panose="020B0503020204020204" pitchFamily="34" charset="-122"/>
              </a:rPr>
              <a:t>数据获取</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pPr>
              <a:defRPr/>
            </a:pPr>
            <a:fld id="{B81F340B-DEEF-4939-9072-0214BC0A0B61}" type="datetime1">
              <a:rPr lang="zh-CN" altLang="en-US" smtClean="0"/>
              <a:t>2021/6/8</a:t>
            </a:fld>
            <a:endParaRPr lang="zh-CN" altLang="en-US" sz="1800">
              <a:solidFill>
                <a:schemeClr val="tx1"/>
              </a:solidFill>
            </a:endParaRPr>
          </a:p>
        </p:txBody>
      </p:sp>
      <p:sp>
        <p:nvSpPr>
          <p:cNvPr id="9" name="文本框 8"/>
          <p:cNvSpPr txBox="1"/>
          <p:nvPr/>
        </p:nvSpPr>
        <p:spPr>
          <a:xfrm>
            <a:off x="646444" y="637177"/>
            <a:ext cx="9155773" cy="769441"/>
          </a:xfrm>
          <a:prstGeom prst="rect">
            <a:avLst/>
          </a:prstGeom>
          <a:noFill/>
        </p:spPr>
        <p:txBody>
          <a:bodyPr wrap="square" rtlCol="0">
            <a:spAutoFit/>
          </a:bodyPr>
          <a:lstStyle/>
          <a:p>
            <a:r>
              <a:rPr lang="zh-CN" altLang="en-US" sz="4400" b="1" dirty="0">
                <a:solidFill>
                  <a:srgbClr val="1D8DE5"/>
                </a:solidFill>
                <a:latin typeface="微软雅黑" panose="020B0503020204020204" pitchFamily="34" charset="-122"/>
                <a:ea typeface="微软雅黑" panose="020B0503020204020204" pitchFamily="34" charset="-122"/>
              </a:rPr>
              <a:t>数据管理和预处理</a:t>
            </a:r>
          </a:p>
        </p:txBody>
      </p:sp>
      <p:grpSp>
        <p:nvGrpSpPr>
          <p:cNvPr id="5" name="组合 28682"/>
          <p:cNvGrpSpPr/>
          <p:nvPr/>
        </p:nvGrpSpPr>
        <p:grpSpPr bwMode="auto">
          <a:xfrm>
            <a:off x="1705571" y="1615581"/>
            <a:ext cx="8780857" cy="4531805"/>
            <a:chOff x="179512" y="1844824"/>
            <a:chExt cx="8761251" cy="4320480"/>
          </a:xfrm>
        </p:grpSpPr>
        <p:grpSp>
          <p:nvGrpSpPr>
            <p:cNvPr id="6" name="组合 28680"/>
            <p:cNvGrpSpPr/>
            <p:nvPr/>
          </p:nvGrpSpPr>
          <p:grpSpPr bwMode="auto">
            <a:xfrm>
              <a:off x="179512" y="1844824"/>
              <a:ext cx="8731835" cy="1656184"/>
              <a:chOff x="179512" y="1844824"/>
              <a:chExt cx="8731835" cy="1656184"/>
            </a:xfrm>
          </p:grpSpPr>
          <p:grpSp>
            <p:nvGrpSpPr>
              <p:cNvPr id="29" name="组合 28672"/>
              <p:cNvGrpSpPr/>
              <p:nvPr/>
            </p:nvGrpSpPr>
            <p:grpSpPr bwMode="auto">
              <a:xfrm>
                <a:off x="179512" y="1844824"/>
                <a:ext cx="1800200" cy="1656184"/>
                <a:chOff x="35496" y="1844824"/>
                <a:chExt cx="1800200" cy="1656184"/>
              </a:xfrm>
            </p:grpSpPr>
            <p:sp>
              <p:nvSpPr>
                <p:cNvPr id="41" name="椭圆 1"/>
                <p:cNvSpPr>
                  <a:spLocks noChangeArrowheads="1"/>
                </p:cNvSpPr>
                <p:nvPr/>
              </p:nvSpPr>
              <p:spPr bwMode="auto">
                <a:xfrm>
                  <a:off x="35496" y="1844824"/>
                  <a:ext cx="1800200" cy="1656184"/>
                </a:xfrm>
                <a:prstGeom prst="ellipse">
                  <a:avLst/>
                </a:prstGeom>
                <a:solidFill>
                  <a:srgbClr val="D76B45"/>
                </a:solidFill>
                <a:ln>
                  <a:noFill/>
                </a:ln>
                <a:extLst>
                  <a:ext uri="{91240B29-F687-4F45-9708-019B960494DF}">
                    <a14:hiddenLine xmlns:a14="http://schemas.microsoft.com/office/drawing/2010/main" w="9525">
                      <a:solidFill>
                        <a:srgbClr val="000000"/>
                      </a:solidFill>
                      <a:round/>
                    </a14:hiddenLine>
                  </a:ext>
                </a:extLst>
              </p:spPr>
              <p:txBody>
                <a:bodyPr/>
                <a:lstStyle>
                  <a:lvl1pPr>
                    <a:defRPr i="1">
                      <a:solidFill>
                        <a:schemeClr val="tx1"/>
                      </a:solidFill>
                      <a:latin typeface="Arial" panose="020B0604020202020204" pitchFamily="34" charset="0"/>
                      <a:ea typeface="华文细黑" panose="02010600040101010101" pitchFamily="2" charset="-122"/>
                    </a:defRPr>
                  </a:lvl1pPr>
                  <a:lvl2pPr marL="742950" indent="-285750">
                    <a:defRPr i="1">
                      <a:solidFill>
                        <a:schemeClr val="tx1"/>
                      </a:solidFill>
                      <a:latin typeface="Arial" panose="020B0604020202020204" pitchFamily="34" charset="0"/>
                      <a:ea typeface="华文细黑" panose="02010600040101010101" pitchFamily="2" charset="-122"/>
                    </a:defRPr>
                  </a:lvl2pPr>
                  <a:lvl3pPr marL="1143000" indent="-228600">
                    <a:defRPr i="1">
                      <a:solidFill>
                        <a:schemeClr val="tx1"/>
                      </a:solidFill>
                      <a:latin typeface="Arial" panose="020B0604020202020204" pitchFamily="34" charset="0"/>
                      <a:ea typeface="华文细黑" panose="02010600040101010101" pitchFamily="2" charset="-122"/>
                    </a:defRPr>
                  </a:lvl3pPr>
                  <a:lvl4pPr marL="1600200" indent="-228600">
                    <a:defRPr i="1">
                      <a:solidFill>
                        <a:schemeClr val="tx1"/>
                      </a:solidFill>
                      <a:latin typeface="Arial" panose="020B0604020202020204" pitchFamily="34" charset="0"/>
                      <a:ea typeface="华文细黑" panose="02010600040101010101" pitchFamily="2" charset="-122"/>
                    </a:defRPr>
                  </a:lvl4pPr>
                  <a:lvl5pPr marL="2057400" indent="-228600">
                    <a:defRPr i="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9pPr>
                </a:lstStyle>
                <a:p>
                  <a:pPr eaLnBrk="1" hangingPunct="1"/>
                  <a:endParaRPr lang="zh-CN" altLang="en-US" sz="1400">
                    <a:ea typeface="宋体" panose="02010600030101010101" pitchFamily="2" charset="-122"/>
                  </a:endParaRPr>
                </a:p>
              </p:txBody>
            </p:sp>
            <p:sp>
              <p:nvSpPr>
                <p:cNvPr id="42" name="TextBox 2"/>
                <p:cNvSpPr txBox="1">
                  <a:spLocks noChangeArrowheads="1"/>
                </p:cNvSpPr>
                <p:nvPr/>
              </p:nvSpPr>
              <p:spPr bwMode="auto">
                <a:xfrm>
                  <a:off x="59067" y="2479632"/>
                  <a:ext cx="1724000" cy="492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i="1">
                      <a:solidFill>
                        <a:schemeClr val="tx1"/>
                      </a:solidFill>
                      <a:latin typeface="Arial" panose="020B0604020202020204" pitchFamily="34" charset="0"/>
                      <a:ea typeface="华文细黑" panose="02010600040101010101" pitchFamily="2" charset="-122"/>
                    </a:defRPr>
                  </a:lvl1pPr>
                  <a:lvl2pPr marL="742950" indent="-285750">
                    <a:defRPr i="1">
                      <a:solidFill>
                        <a:schemeClr val="tx1"/>
                      </a:solidFill>
                      <a:latin typeface="Arial" panose="020B0604020202020204" pitchFamily="34" charset="0"/>
                      <a:ea typeface="华文细黑" panose="02010600040101010101" pitchFamily="2" charset="-122"/>
                    </a:defRPr>
                  </a:lvl2pPr>
                  <a:lvl3pPr marL="1143000" indent="-228600">
                    <a:defRPr i="1">
                      <a:solidFill>
                        <a:schemeClr val="tx1"/>
                      </a:solidFill>
                      <a:latin typeface="Arial" panose="020B0604020202020204" pitchFamily="34" charset="0"/>
                      <a:ea typeface="华文细黑" panose="02010600040101010101" pitchFamily="2" charset="-122"/>
                    </a:defRPr>
                  </a:lvl3pPr>
                  <a:lvl4pPr marL="1600200" indent="-228600">
                    <a:defRPr i="1">
                      <a:solidFill>
                        <a:schemeClr val="tx1"/>
                      </a:solidFill>
                      <a:latin typeface="Arial" panose="020B0604020202020204" pitchFamily="34" charset="0"/>
                      <a:ea typeface="华文细黑" panose="02010600040101010101" pitchFamily="2" charset="-122"/>
                    </a:defRPr>
                  </a:lvl4pPr>
                  <a:lvl5pPr marL="2057400" indent="-228600">
                    <a:defRPr i="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9pPr>
                </a:lstStyle>
                <a:p>
                  <a:pPr algn="ctr"/>
                  <a:r>
                    <a:rPr lang="zh-CN" altLang="en-US" b="1" i="0" dirty="0"/>
                    <a:t>数据管理</a:t>
                  </a:r>
                </a:p>
              </p:txBody>
            </p:sp>
          </p:grpSp>
          <p:sp>
            <p:nvSpPr>
              <p:cNvPr id="30" name="右箭头 3"/>
              <p:cNvSpPr/>
              <p:nvPr/>
            </p:nvSpPr>
            <p:spPr bwMode="auto">
              <a:xfrm>
                <a:off x="2124144" y="2492420"/>
                <a:ext cx="576247" cy="504744"/>
              </a:xfrm>
              <a:prstGeom prst="rightArrow">
                <a:avLst/>
              </a:prstGeom>
              <a:solidFill>
                <a:schemeClr val="tx1"/>
              </a:solidFill>
              <a:ln w="9525" cap="flat" cmpd="sng" algn="ctr">
                <a:noFill/>
                <a:prstDash val="solid"/>
                <a:round/>
                <a:headEnd type="none" w="med" len="med"/>
                <a:tailEnd type="none" w="med" len="med"/>
              </a:ln>
              <a:effectLst/>
            </p:spPr>
            <p:txBody>
              <a:bodyPr/>
              <a:lstStyle/>
              <a:p>
                <a:pPr eaLnBrk="1" hangingPunct="1">
                  <a:defRPr/>
                </a:pPr>
                <a:endParaRPr lang="zh-CN" altLang="en-US" sz="1400">
                  <a:latin typeface="Arial" panose="020B0604020202020204" pitchFamily="34" charset="0"/>
                  <a:ea typeface="宋体" panose="02010600030101010101" pitchFamily="2" charset="-122"/>
                </a:endParaRPr>
              </a:p>
            </p:txBody>
          </p:sp>
          <p:sp>
            <p:nvSpPr>
              <p:cNvPr id="31" name="圆角矩形 4"/>
              <p:cNvSpPr/>
              <p:nvPr/>
            </p:nvSpPr>
            <p:spPr bwMode="auto">
              <a:xfrm>
                <a:off x="2771826" y="2092434"/>
                <a:ext cx="1944633" cy="646009"/>
              </a:xfrm>
              <a:prstGeom prst="roundRect">
                <a:avLst/>
              </a:prstGeom>
              <a:solidFill>
                <a:schemeClr val="bg1">
                  <a:lumMod val="95000"/>
                </a:schemeClr>
              </a:solidFill>
              <a:ln w="9525" cap="flat" cmpd="sng" algn="ctr">
                <a:solidFill>
                  <a:srgbClr val="D76B45"/>
                </a:solidFill>
                <a:prstDash val="solid"/>
                <a:round/>
                <a:headEnd type="none" w="med" len="med"/>
                <a:tailEnd type="none" w="med" len="med"/>
              </a:ln>
              <a:effectLst/>
            </p:spPr>
            <p:txBody>
              <a:bodyPr/>
              <a:lstStyle/>
              <a:p>
                <a:pPr eaLnBrk="1" hangingPunct="1">
                  <a:defRPr/>
                </a:pPr>
                <a:endParaRPr lang="zh-CN" altLang="en-US" sz="1400" dirty="0">
                  <a:latin typeface="Arial" panose="020B0604020202020204" pitchFamily="34" charset="0"/>
                  <a:ea typeface="宋体" panose="02010600030101010101" pitchFamily="2" charset="-122"/>
                </a:endParaRPr>
              </a:p>
            </p:txBody>
          </p:sp>
          <p:sp>
            <p:nvSpPr>
              <p:cNvPr id="32" name="TextBox 5"/>
              <p:cNvSpPr txBox="1">
                <a:spLocks noChangeArrowheads="1"/>
              </p:cNvSpPr>
              <p:nvPr/>
            </p:nvSpPr>
            <p:spPr bwMode="auto">
              <a:xfrm>
                <a:off x="2771802" y="2222325"/>
                <a:ext cx="1944216" cy="4103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i="1">
                    <a:solidFill>
                      <a:schemeClr val="tx1"/>
                    </a:solidFill>
                    <a:latin typeface="Arial" panose="020B0604020202020204" pitchFamily="34" charset="0"/>
                    <a:ea typeface="华文细黑" panose="02010600040101010101" pitchFamily="2" charset="-122"/>
                  </a:defRPr>
                </a:lvl1pPr>
                <a:lvl2pPr marL="742950" indent="-285750">
                  <a:defRPr i="1">
                    <a:solidFill>
                      <a:schemeClr val="tx1"/>
                    </a:solidFill>
                    <a:latin typeface="Arial" panose="020B0604020202020204" pitchFamily="34" charset="0"/>
                    <a:ea typeface="华文细黑" panose="02010600040101010101" pitchFamily="2" charset="-122"/>
                  </a:defRPr>
                </a:lvl2pPr>
                <a:lvl3pPr marL="1143000" indent="-228600">
                  <a:defRPr i="1">
                    <a:solidFill>
                      <a:schemeClr val="tx1"/>
                    </a:solidFill>
                    <a:latin typeface="Arial" panose="020B0604020202020204" pitchFamily="34" charset="0"/>
                    <a:ea typeface="华文细黑" panose="02010600040101010101" pitchFamily="2" charset="-122"/>
                  </a:defRPr>
                </a:lvl3pPr>
                <a:lvl4pPr marL="1600200" indent="-228600">
                  <a:defRPr i="1">
                    <a:solidFill>
                      <a:schemeClr val="tx1"/>
                    </a:solidFill>
                    <a:latin typeface="Arial" panose="020B0604020202020204" pitchFamily="34" charset="0"/>
                    <a:ea typeface="华文细黑" panose="02010600040101010101" pitchFamily="2" charset="-122"/>
                  </a:defRPr>
                </a:lvl4pPr>
                <a:lvl5pPr marL="2057400" indent="-228600">
                  <a:defRPr i="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9pPr>
              </a:lstStyle>
              <a:p>
                <a:pPr algn="ctr"/>
                <a:r>
                  <a:rPr lang="zh-CN" altLang="en-US" sz="1400" b="1" i="0"/>
                  <a:t>工作空间管理</a:t>
                </a:r>
              </a:p>
            </p:txBody>
          </p:sp>
          <p:sp>
            <p:nvSpPr>
              <p:cNvPr id="33" name="圆角矩形 8"/>
              <p:cNvSpPr/>
              <p:nvPr/>
            </p:nvSpPr>
            <p:spPr bwMode="auto">
              <a:xfrm>
                <a:off x="4899015" y="2084499"/>
                <a:ext cx="1943045" cy="644421"/>
              </a:xfrm>
              <a:prstGeom prst="roundRect">
                <a:avLst/>
              </a:prstGeom>
              <a:solidFill>
                <a:schemeClr val="bg1">
                  <a:lumMod val="95000"/>
                </a:schemeClr>
              </a:solidFill>
              <a:ln w="9525" cap="flat" cmpd="sng" algn="ctr">
                <a:solidFill>
                  <a:srgbClr val="D76B45"/>
                </a:solidFill>
                <a:prstDash val="solid"/>
                <a:round/>
                <a:headEnd type="none" w="med" len="med"/>
                <a:tailEnd type="none" w="med" len="med"/>
              </a:ln>
              <a:effectLst/>
            </p:spPr>
            <p:txBody>
              <a:bodyPr/>
              <a:lstStyle/>
              <a:p>
                <a:pPr eaLnBrk="1" hangingPunct="1">
                  <a:defRPr/>
                </a:pPr>
                <a:endParaRPr lang="zh-CN" altLang="en-US" sz="1400" dirty="0">
                  <a:latin typeface="Arial" panose="020B0604020202020204" pitchFamily="34" charset="0"/>
                  <a:ea typeface="宋体" panose="02010600030101010101" pitchFamily="2" charset="-122"/>
                </a:endParaRPr>
              </a:p>
            </p:txBody>
          </p:sp>
          <p:sp>
            <p:nvSpPr>
              <p:cNvPr id="34" name="TextBox 9"/>
              <p:cNvSpPr txBox="1">
                <a:spLocks noChangeArrowheads="1"/>
              </p:cNvSpPr>
              <p:nvPr/>
            </p:nvSpPr>
            <p:spPr bwMode="auto">
              <a:xfrm>
                <a:off x="4898258" y="2213319"/>
                <a:ext cx="1944216" cy="4103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i="1">
                    <a:solidFill>
                      <a:schemeClr val="tx1"/>
                    </a:solidFill>
                    <a:latin typeface="Arial" panose="020B0604020202020204" pitchFamily="34" charset="0"/>
                    <a:ea typeface="华文细黑" panose="02010600040101010101" pitchFamily="2" charset="-122"/>
                  </a:defRPr>
                </a:lvl1pPr>
                <a:lvl2pPr marL="742950" indent="-285750">
                  <a:defRPr i="1">
                    <a:solidFill>
                      <a:schemeClr val="tx1"/>
                    </a:solidFill>
                    <a:latin typeface="Arial" panose="020B0604020202020204" pitchFamily="34" charset="0"/>
                    <a:ea typeface="华文细黑" panose="02010600040101010101" pitchFamily="2" charset="-122"/>
                  </a:defRPr>
                </a:lvl2pPr>
                <a:lvl3pPr marL="1143000" indent="-228600">
                  <a:defRPr i="1">
                    <a:solidFill>
                      <a:schemeClr val="tx1"/>
                    </a:solidFill>
                    <a:latin typeface="Arial" panose="020B0604020202020204" pitchFamily="34" charset="0"/>
                    <a:ea typeface="华文细黑" panose="02010600040101010101" pitchFamily="2" charset="-122"/>
                  </a:defRPr>
                </a:lvl3pPr>
                <a:lvl4pPr marL="1600200" indent="-228600">
                  <a:defRPr i="1">
                    <a:solidFill>
                      <a:schemeClr val="tx1"/>
                    </a:solidFill>
                    <a:latin typeface="Arial" panose="020B0604020202020204" pitchFamily="34" charset="0"/>
                    <a:ea typeface="华文细黑" panose="02010600040101010101" pitchFamily="2" charset="-122"/>
                  </a:defRPr>
                </a:lvl4pPr>
                <a:lvl5pPr marL="2057400" indent="-228600">
                  <a:defRPr i="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9pPr>
              </a:lstStyle>
              <a:p>
                <a:pPr algn="ctr"/>
                <a:r>
                  <a:rPr lang="zh-CN" altLang="en-US" sz="1400" b="1" i="0"/>
                  <a:t>数据源管理</a:t>
                </a:r>
              </a:p>
            </p:txBody>
          </p:sp>
          <p:sp>
            <p:nvSpPr>
              <p:cNvPr id="35" name="圆角矩形 10"/>
              <p:cNvSpPr/>
              <p:nvPr/>
            </p:nvSpPr>
            <p:spPr bwMode="auto">
              <a:xfrm>
                <a:off x="7019855" y="2074975"/>
                <a:ext cx="1891492" cy="646008"/>
              </a:xfrm>
              <a:prstGeom prst="roundRect">
                <a:avLst/>
              </a:prstGeom>
              <a:solidFill>
                <a:schemeClr val="bg1">
                  <a:lumMod val="95000"/>
                </a:schemeClr>
              </a:solidFill>
              <a:ln w="9525" cap="flat" cmpd="sng" algn="ctr">
                <a:solidFill>
                  <a:srgbClr val="D76B45"/>
                </a:solidFill>
                <a:prstDash val="solid"/>
                <a:round/>
                <a:headEnd type="none" w="med" len="med"/>
                <a:tailEnd type="none" w="med" len="med"/>
              </a:ln>
              <a:effectLst/>
            </p:spPr>
            <p:txBody>
              <a:bodyPr/>
              <a:lstStyle/>
              <a:p>
                <a:pPr eaLnBrk="1" hangingPunct="1">
                  <a:defRPr/>
                </a:pPr>
                <a:endParaRPr lang="zh-CN" altLang="en-US" sz="1400" dirty="0">
                  <a:latin typeface="Arial" panose="020B0604020202020204" pitchFamily="34" charset="0"/>
                  <a:ea typeface="宋体" panose="02010600030101010101" pitchFamily="2" charset="-122"/>
                </a:endParaRPr>
              </a:p>
            </p:txBody>
          </p:sp>
          <p:sp>
            <p:nvSpPr>
              <p:cNvPr id="36" name="TextBox 11"/>
              <p:cNvSpPr txBox="1">
                <a:spLocks noChangeArrowheads="1"/>
              </p:cNvSpPr>
              <p:nvPr/>
            </p:nvSpPr>
            <p:spPr bwMode="auto">
              <a:xfrm>
                <a:off x="7020272" y="2204315"/>
                <a:ext cx="1872085" cy="4103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i="1">
                    <a:solidFill>
                      <a:schemeClr val="tx1"/>
                    </a:solidFill>
                    <a:latin typeface="Arial" panose="020B0604020202020204" pitchFamily="34" charset="0"/>
                    <a:ea typeface="华文细黑" panose="02010600040101010101" pitchFamily="2" charset="-122"/>
                  </a:defRPr>
                </a:lvl1pPr>
                <a:lvl2pPr marL="742950" indent="-285750">
                  <a:defRPr i="1">
                    <a:solidFill>
                      <a:schemeClr val="tx1"/>
                    </a:solidFill>
                    <a:latin typeface="Arial" panose="020B0604020202020204" pitchFamily="34" charset="0"/>
                    <a:ea typeface="华文细黑" panose="02010600040101010101" pitchFamily="2" charset="-122"/>
                  </a:defRPr>
                </a:lvl2pPr>
                <a:lvl3pPr marL="1143000" indent="-228600">
                  <a:defRPr i="1">
                    <a:solidFill>
                      <a:schemeClr val="tx1"/>
                    </a:solidFill>
                    <a:latin typeface="Arial" panose="020B0604020202020204" pitchFamily="34" charset="0"/>
                    <a:ea typeface="华文细黑" panose="02010600040101010101" pitchFamily="2" charset="-122"/>
                  </a:defRPr>
                </a:lvl3pPr>
                <a:lvl4pPr marL="1600200" indent="-228600">
                  <a:defRPr i="1">
                    <a:solidFill>
                      <a:schemeClr val="tx1"/>
                    </a:solidFill>
                    <a:latin typeface="Arial" panose="020B0604020202020204" pitchFamily="34" charset="0"/>
                    <a:ea typeface="华文细黑" panose="02010600040101010101" pitchFamily="2" charset="-122"/>
                  </a:defRPr>
                </a:lvl4pPr>
                <a:lvl5pPr marL="2057400" indent="-228600">
                  <a:defRPr i="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9pPr>
              </a:lstStyle>
              <a:p>
                <a:pPr algn="ctr"/>
                <a:r>
                  <a:rPr lang="zh-CN" altLang="en-US" sz="1400" b="1" i="0"/>
                  <a:t>数据集管理</a:t>
                </a:r>
              </a:p>
            </p:txBody>
          </p:sp>
          <p:sp>
            <p:nvSpPr>
              <p:cNvPr id="37" name="圆角矩形 12"/>
              <p:cNvSpPr/>
              <p:nvPr/>
            </p:nvSpPr>
            <p:spPr bwMode="auto">
              <a:xfrm>
                <a:off x="2771826" y="2814631"/>
                <a:ext cx="1944633" cy="646008"/>
              </a:xfrm>
              <a:prstGeom prst="roundRect">
                <a:avLst/>
              </a:prstGeom>
              <a:solidFill>
                <a:schemeClr val="bg1">
                  <a:lumMod val="95000"/>
                </a:schemeClr>
              </a:solidFill>
              <a:ln w="9525" cap="flat" cmpd="sng" algn="ctr">
                <a:solidFill>
                  <a:srgbClr val="D76B45"/>
                </a:solidFill>
                <a:prstDash val="solid"/>
                <a:round/>
                <a:headEnd type="none" w="med" len="med"/>
                <a:tailEnd type="none" w="med" len="med"/>
              </a:ln>
              <a:effectLst/>
            </p:spPr>
            <p:txBody>
              <a:bodyPr/>
              <a:lstStyle/>
              <a:p>
                <a:pPr eaLnBrk="1" hangingPunct="1">
                  <a:defRPr/>
                </a:pPr>
                <a:endParaRPr lang="zh-CN" altLang="en-US" sz="1400" dirty="0">
                  <a:latin typeface="Arial" panose="020B0604020202020204" pitchFamily="34" charset="0"/>
                  <a:ea typeface="宋体" panose="02010600030101010101" pitchFamily="2" charset="-122"/>
                </a:endParaRPr>
              </a:p>
            </p:txBody>
          </p:sp>
          <p:sp>
            <p:nvSpPr>
              <p:cNvPr id="38" name="TextBox 13"/>
              <p:cNvSpPr txBox="1">
                <a:spLocks noChangeArrowheads="1"/>
              </p:cNvSpPr>
              <p:nvPr/>
            </p:nvSpPr>
            <p:spPr bwMode="auto">
              <a:xfrm>
                <a:off x="2771802" y="2944650"/>
                <a:ext cx="1944216" cy="4103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i="1">
                    <a:solidFill>
                      <a:schemeClr val="tx1"/>
                    </a:solidFill>
                    <a:latin typeface="Arial" panose="020B0604020202020204" pitchFamily="34" charset="0"/>
                    <a:ea typeface="华文细黑" panose="02010600040101010101" pitchFamily="2" charset="-122"/>
                  </a:defRPr>
                </a:lvl1pPr>
                <a:lvl2pPr marL="742950" indent="-285750">
                  <a:defRPr i="1">
                    <a:solidFill>
                      <a:schemeClr val="tx1"/>
                    </a:solidFill>
                    <a:latin typeface="Arial" panose="020B0604020202020204" pitchFamily="34" charset="0"/>
                    <a:ea typeface="华文细黑" panose="02010600040101010101" pitchFamily="2" charset="-122"/>
                  </a:defRPr>
                </a:lvl2pPr>
                <a:lvl3pPr marL="1143000" indent="-228600">
                  <a:defRPr i="1">
                    <a:solidFill>
                      <a:schemeClr val="tx1"/>
                    </a:solidFill>
                    <a:latin typeface="Arial" panose="020B0604020202020204" pitchFamily="34" charset="0"/>
                    <a:ea typeface="华文细黑" panose="02010600040101010101" pitchFamily="2" charset="-122"/>
                  </a:defRPr>
                </a:lvl3pPr>
                <a:lvl4pPr marL="1600200" indent="-228600">
                  <a:defRPr i="1">
                    <a:solidFill>
                      <a:schemeClr val="tx1"/>
                    </a:solidFill>
                    <a:latin typeface="Arial" panose="020B0604020202020204" pitchFamily="34" charset="0"/>
                    <a:ea typeface="华文细黑" panose="02010600040101010101" pitchFamily="2" charset="-122"/>
                  </a:defRPr>
                </a:lvl4pPr>
                <a:lvl5pPr marL="2057400" indent="-228600">
                  <a:defRPr i="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9pPr>
              </a:lstStyle>
              <a:p>
                <a:pPr algn="ctr"/>
                <a:r>
                  <a:rPr lang="zh-CN" altLang="en-US" sz="1400" b="1" i="0"/>
                  <a:t>数据导入导出</a:t>
                </a:r>
              </a:p>
            </p:txBody>
          </p:sp>
          <p:sp>
            <p:nvSpPr>
              <p:cNvPr id="39" name="圆角矩形 14"/>
              <p:cNvSpPr/>
              <p:nvPr/>
            </p:nvSpPr>
            <p:spPr bwMode="auto">
              <a:xfrm>
                <a:off x="4899015" y="2806695"/>
                <a:ext cx="1943045" cy="644421"/>
              </a:xfrm>
              <a:prstGeom prst="roundRect">
                <a:avLst/>
              </a:prstGeom>
              <a:solidFill>
                <a:schemeClr val="bg1">
                  <a:lumMod val="95000"/>
                </a:schemeClr>
              </a:solidFill>
              <a:ln w="9525" cap="flat" cmpd="sng" algn="ctr">
                <a:solidFill>
                  <a:srgbClr val="D76B45"/>
                </a:solidFill>
                <a:prstDash val="solid"/>
                <a:round/>
                <a:headEnd type="none" w="med" len="med"/>
                <a:tailEnd type="none" w="med" len="med"/>
              </a:ln>
              <a:effectLst/>
            </p:spPr>
            <p:txBody>
              <a:bodyPr/>
              <a:lstStyle/>
              <a:p>
                <a:pPr eaLnBrk="1" hangingPunct="1">
                  <a:defRPr/>
                </a:pPr>
                <a:endParaRPr lang="zh-CN" altLang="en-US" sz="1400" dirty="0">
                  <a:latin typeface="Arial" panose="020B0604020202020204" pitchFamily="34" charset="0"/>
                  <a:ea typeface="宋体" panose="02010600030101010101" pitchFamily="2" charset="-122"/>
                </a:endParaRPr>
              </a:p>
            </p:txBody>
          </p:sp>
          <p:sp>
            <p:nvSpPr>
              <p:cNvPr id="40" name="TextBox 15"/>
              <p:cNvSpPr txBox="1">
                <a:spLocks noChangeArrowheads="1"/>
              </p:cNvSpPr>
              <p:nvPr/>
            </p:nvSpPr>
            <p:spPr bwMode="auto">
              <a:xfrm>
                <a:off x="4898258" y="2935646"/>
                <a:ext cx="1944216" cy="4103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i="1">
                    <a:solidFill>
                      <a:schemeClr val="tx1"/>
                    </a:solidFill>
                    <a:latin typeface="Arial" panose="020B0604020202020204" pitchFamily="34" charset="0"/>
                    <a:ea typeface="华文细黑" panose="02010600040101010101" pitchFamily="2" charset="-122"/>
                  </a:defRPr>
                </a:lvl1pPr>
                <a:lvl2pPr marL="742950" indent="-285750">
                  <a:defRPr i="1">
                    <a:solidFill>
                      <a:schemeClr val="tx1"/>
                    </a:solidFill>
                    <a:latin typeface="Arial" panose="020B0604020202020204" pitchFamily="34" charset="0"/>
                    <a:ea typeface="华文细黑" panose="02010600040101010101" pitchFamily="2" charset="-122"/>
                  </a:defRPr>
                </a:lvl2pPr>
                <a:lvl3pPr marL="1143000" indent="-228600">
                  <a:defRPr i="1">
                    <a:solidFill>
                      <a:schemeClr val="tx1"/>
                    </a:solidFill>
                    <a:latin typeface="Arial" panose="020B0604020202020204" pitchFamily="34" charset="0"/>
                    <a:ea typeface="华文细黑" panose="02010600040101010101" pitchFamily="2" charset="-122"/>
                  </a:defRPr>
                </a:lvl3pPr>
                <a:lvl4pPr marL="1600200" indent="-228600">
                  <a:defRPr i="1">
                    <a:solidFill>
                      <a:schemeClr val="tx1"/>
                    </a:solidFill>
                    <a:latin typeface="Arial" panose="020B0604020202020204" pitchFamily="34" charset="0"/>
                    <a:ea typeface="华文细黑" panose="02010600040101010101" pitchFamily="2" charset="-122"/>
                  </a:defRPr>
                </a:lvl4pPr>
                <a:lvl5pPr marL="2057400" indent="-228600">
                  <a:defRPr i="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9pPr>
              </a:lstStyle>
              <a:p>
                <a:pPr algn="ctr"/>
                <a:r>
                  <a:rPr lang="zh-CN" altLang="en-US" sz="1400" b="1" i="0"/>
                  <a:t>类型转换</a:t>
                </a:r>
              </a:p>
            </p:txBody>
          </p:sp>
        </p:grpSp>
        <p:grpSp>
          <p:nvGrpSpPr>
            <p:cNvPr id="7" name="组合 28681"/>
            <p:cNvGrpSpPr/>
            <p:nvPr/>
          </p:nvGrpSpPr>
          <p:grpSpPr bwMode="auto">
            <a:xfrm>
              <a:off x="202691" y="4073316"/>
              <a:ext cx="8738072" cy="2091988"/>
              <a:chOff x="202691" y="4073316"/>
              <a:chExt cx="8738072" cy="2091988"/>
            </a:xfrm>
          </p:grpSpPr>
          <p:sp>
            <p:nvSpPr>
              <p:cNvPr id="8" name="椭圆 16"/>
              <p:cNvSpPr>
                <a:spLocks noChangeArrowheads="1"/>
              </p:cNvSpPr>
              <p:nvPr/>
            </p:nvSpPr>
            <p:spPr bwMode="auto">
              <a:xfrm>
                <a:off x="202691" y="4285662"/>
                <a:ext cx="1800200" cy="1656184"/>
              </a:xfrm>
              <a:prstGeom prst="ellipse">
                <a:avLst/>
              </a:prstGeom>
              <a:solidFill>
                <a:srgbClr val="00B0F0"/>
              </a:solidFill>
              <a:ln>
                <a:noFill/>
              </a:ln>
              <a:extLst>
                <a:ext uri="{91240B29-F687-4F45-9708-019B960494DF}">
                  <a14:hiddenLine xmlns:a14="http://schemas.microsoft.com/office/drawing/2010/main" w="9525">
                    <a:solidFill>
                      <a:srgbClr val="000000"/>
                    </a:solidFill>
                    <a:round/>
                  </a14:hiddenLine>
                </a:ext>
              </a:extLst>
            </p:spPr>
            <p:txBody>
              <a:bodyPr/>
              <a:lstStyle>
                <a:lvl1pPr>
                  <a:defRPr i="1">
                    <a:solidFill>
                      <a:schemeClr val="tx1"/>
                    </a:solidFill>
                    <a:latin typeface="Arial" panose="020B0604020202020204" pitchFamily="34" charset="0"/>
                    <a:ea typeface="华文细黑" panose="02010600040101010101" pitchFamily="2" charset="-122"/>
                  </a:defRPr>
                </a:lvl1pPr>
                <a:lvl2pPr marL="742950" indent="-285750">
                  <a:defRPr i="1">
                    <a:solidFill>
                      <a:schemeClr val="tx1"/>
                    </a:solidFill>
                    <a:latin typeface="Arial" panose="020B0604020202020204" pitchFamily="34" charset="0"/>
                    <a:ea typeface="华文细黑" panose="02010600040101010101" pitchFamily="2" charset="-122"/>
                  </a:defRPr>
                </a:lvl2pPr>
                <a:lvl3pPr marL="1143000" indent="-228600">
                  <a:defRPr i="1">
                    <a:solidFill>
                      <a:schemeClr val="tx1"/>
                    </a:solidFill>
                    <a:latin typeface="Arial" panose="020B0604020202020204" pitchFamily="34" charset="0"/>
                    <a:ea typeface="华文细黑" panose="02010600040101010101" pitchFamily="2" charset="-122"/>
                  </a:defRPr>
                </a:lvl3pPr>
                <a:lvl4pPr marL="1600200" indent="-228600">
                  <a:defRPr i="1">
                    <a:solidFill>
                      <a:schemeClr val="tx1"/>
                    </a:solidFill>
                    <a:latin typeface="Arial" panose="020B0604020202020204" pitchFamily="34" charset="0"/>
                    <a:ea typeface="华文细黑" panose="02010600040101010101" pitchFamily="2" charset="-122"/>
                  </a:defRPr>
                </a:lvl4pPr>
                <a:lvl5pPr marL="2057400" indent="-228600">
                  <a:defRPr i="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9pPr>
              </a:lstStyle>
              <a:p>
                <a:pPr eaLnBrk="1" hangingPunct="1"/>
                <a:endParaRPr lang="zh-CN" altLang="en-US" sz="1400">
                  <a:ea typeface="宋体" panose="02010600030101010101" pitchFamily="2" charset="-122"/>
                </a:endParaRPr>
              </a:p>
            </p:txBody>
          </p:sp>
          <p:sp>
            <p:nvSpPr>
              <p:cNvPr id="10" name="TextBox 17"/>
              <p:cNvSpPr txBox="1">
                <a:spLocks noChangeArrowheads="1"/>
              </p:cNvSpPr>
              <p:nvPr/>
            </p:nvSpPr>
            <p:spPr bwMode="auto">
              <a:xfrm>
                <a:off x="217611" y="4885032"/>
                <a:ext cx="1724001" cy="4923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i="1">
                    <a:solidFill>
                      <a:schemeClr val="tx1"/>
                    </a:solidFill>
                    <a:latin typeface="Arial" panose="020B0604020202020204" pitchFamily="34" charset="0"/>
                    <a:ea typeface="华文细黑" panose="02010600040101010101" pitchFamily="2" charset="-122"/>
                  </a:defRPr>
                </a:lvl1pPr>
                <a:lvl2pPr marL="742950" indent="-285750">
                  <a:defRPr i="1">
                    <a:solidFill>
                      <a:schemeClr val="tx1"/>
                    </a:solidFill>
                    <a:latin typeface="Arial" panose="020B0604020202020204" pitchFamily="34" charset="0"/>
                    <a:ea typeface="华文细黑" panose="02010600040101010101" pitchFamily="2" charset="-122"/>
                  </a:defRPr>
                </a:lvl2pPr>
                <a:lvl3pPr marL="1143000" indent="-228600">
                  <a:defRPr i="1">
                    <a:solidFill>
                      <a:schemeClr val="tx1"/>
                    </a:solidFill>
                    <a:latin typeface="Arial" panose="020B0604020202020204" pitchFamily="34" charset="0"/>
                    <a:ea typeface="华文细黑" panose="02010600040101010101" pitchFamily="2" charset="-122"/>
                  </a:defRPr>
                </a:lvl3pPr>
                <a:lvl4pPr marL="1600200" indent="-228600">
                  <a:defRPr i="1">
                    <a:solidFill>
                      <a:schemeClr val="tx1"/>
                    </a:solidFill>
                    <a:latin typeface="Arial" panose="020B0604020202020204" pitchFamily="34" charset="0"/>
                    <a:ea typeface="华文细黑" panose="02010600040101010101" pitchFamily="2" charset="-122"/>
                  </a:defRPr>
                </a:lvl4pPr>
                <a:lvl5pPr marL="2057400" indent="-228600">
                  <a:defRPr i="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9pPr>
              </a:lstStyle>
              <a:p>
                <a:pPr algn="ctr"/>
                <a:r>
                  <a:rPr lang="zh-CN" altLang="en-US" b="1" i="0" dirty="0"/>
                  <a:t>数据预处理</a:t>
                </a:r>
              </a:p>
            </p:txBody>
          </p:sp>
          <p:sp>
            <p:nvSpPr>
              <p:cNvPr id="11" name="右箭头 18"/>
              <p:cNvSpPr/>
              <p:nvPr/>
            </p:nvSpPr>
            <p:spPr bwMode="auto">
              <a:xfrm>
                <a:off x="2124144" y="4870113"/>
                <a:ext cx="576247" cy="503157"/>
              </a:xfrm>
              <a:prstGeom prst="rightArrow">
                <a:avLst/>
              </a:prstGeom>
              <a:solidFill>
                <a:schemeClr val="tx1"/>
              </a:solidFill>
              <a:ln w="9525" cap="flat" cmpd="sng" algn="ctr">
                <a:noFill/>
                <a:prstDash val="solid"/>
                <a:round/>
                <a:headEnd type="none" w="med" len="med"/>
                <a:tailEnd type="none" w="med" len="med"/>
              </a:ln>
              <a:effectLst/>
            </p:spPr>
            <p:txBody>
              <a:bodyPr/>
              <a:lstStyle/>
              <a:p>
                <a:pPr eaLnBrk="1" hangingPunct="1">
                  <a:defRPr/>
                </a:pPr>
                <a:endParaRPr lang="zh-CN" altLang="en-US" sz="1400">
                  <a:latin typeface="Arial" panose="020B0604020202020204" pitchFamily="34" charset="0"/>
                  <a:ea typeface="宋体" panose="02010600030101010101" pitchFamily="2" charset="-122"/>
                </a:endParaRPr>
              </a:p>
            </p:txBody>
          </p:sp>
          <p:grpSp>
            <p:nvGrpSpPr>
              <p:cNvPr id="12" name="组合 28678"/>
              <p:cNvGrpSpPr/>
              <p:nvPr/>
            </p:nvGrpSpPr>
            <p:grpSpPr bwMode="auto">
              <a:xfrm>
                <a:off x="2771801" y="4073316"/>
                <a:ext cx="6168962" cy="2091988"/>
                <a:chOff x="2867534" y="3889600"/>
                <a:chExt cx="6168962" cy="2091988"/>
              </a:xfrm>
            </p:grpSpPr>
            <p:sp>
              <p:nvSpPr>
                <p:cNvPr id="13" name="圆角矩形 19"/>
                <p:cNvSpPr/>
                <p:nvPr/>
              </p:nvSpPr>
              <p:spPr bwMode="auto">
                <a:xfrm>
                  <a:off x="2867559" y="4624495"/>
                  <a:ext cx="1944633" cy="646008"/>
                </a:xfrm>
                <a:prstGeom prst="roundRect">
                  <a:avLst/>
                </a:prstGeom>
                <a:solidFill>
                  <a:schemeClr val="bg1">
                    <a:lumMod val="95000"/>
                  </a:schemeClr>
                </a:solidFill>
                <a:ln w="9525" cap="flat" cmpd="sng" algn="ctr">
                  <a:solidFill>
                    <a:srgbClr val="00B0F0"/>
                  </a:solidFill>
                  <a:prstDash val="solid"/>
                  <a:round/>
                  <a:headEnd type="none" w="med" len="med"/>
                  <a:tailEnd type="none" w="med" len="med"/>
                </a:ln>
                <a:effectLst/>
              </p:spPr>
              <p:txBody>
                <a:bodyPr/>
                <a:lstStyle/>
                <a:p>
                  <a:pPr eaLnBrk="1" hangingPunct="1">
                    <a:defRPr/>
                  </a:pPr>
                  <a:endParaRPr lang="zh-CN" altLang="en-US" sz="1400" dirty="0">
                    <a:latin typeface="Arial" panose="020B0604020202020204" pitchFamily="34" charset="0"/>
                    <a:ea typeface="宋体" panose="02010600030101010101" pitchFamily="2" charset="-122"/>
                  </a:endParaRPr>
                </a:p>
              </p:txBody>
            </p:sp>
            <p:sp>
              <p:nvSpPr>
                <p:cNvPr id="14" name="TextBox 20"/>
                <p:cNvSpPr txBox="1">
                  <a:spLocks noChangeArrowheads="1"/>
                </p:cNvSpPr>
                <p:nvPr/>
              </p:nvSpPr>
              <p:spPr bwMode="auto">
                <a:xfrm>
                  <a:off x="2867534" y="4753855"/>
                  <a:ext cx="1944216" cy="4103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i="1">
                      <a:solidFill>
                        <a:schemeClr val="tx1"/>
                      </a:solidFill>
                      <a:latin typeface="Arial" panose="020B0604020202020204" pitchFamily="34" charset="0"/>
                      <a:ea typeface="华文细黑" panose="02010600040101010101" pitchFamily="2" charset="-122"/>
                    </a:defRPr>
                  </a:lvl1pPr>
                  <a:lvl2pPr marL="742950" indent="-285750">
                    <a:defRPr i="1">
                      <a:solidFill>
                        <a:schemeClr val="tx1"/>
                      </a:solidFill>
                      <a:latin typeface="Arial" panose="020B0604020202020204" pitchFamily="34" charset="0"/>
                      <a:ea typeface="华文细黑" panose="02010600040101010101" pitchFamily="2" charset="-122"/>
                    </a:defRPr>
                  </a:lvl2pPr>
                  <a:lvl3pPr marL="1143000" indent="-228600">
                    <a:defRPr i="1">
                      <a:solidFill>
                        <a:schemeClr val="tx1"/>
                      </a:solidFill>
                      <a:latin typeface="Arial" panose="020B0604020202020204" pitchFamily="34" charset="0"/>
                      <a:ea typeface="华文细黑" panose="02010600040101010101" pitchFamily="2" charset="-122"/>
                    </a:defRPr>
                  </a:lvl3pPr>
                  <a:lvl4pPr marL="1600200" indent="-228600">
                    <a:defRPr i="1">
                      <a:solidFill>
                        <a:schemeClr val="tx1"/>
                      </a:solidFill>
                      <a:latin typeface="Arial" panose="020B0604020202020204" pitchFamily="34" charset="0"/>
                      <a:ea typeface="华文细黑" panose="02010600040101010101" pitchFamily="2" charset="-122"/>
                    </a:defRPr>
                  </a:lvl4pPr>
                  <a:lvl5pPr marL="2057400" indent="-228600">
                    <a:defRPr i="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9pPr>
                </a:lstStyle>
                <a:p>
                  <a:pPr algn="ctr"/>
                  <a:r>
                    <a:rPr lang="zh-CN" altLang="en-US" sz="1400" b="1" i="0" dirty="0"/>
                    <a:t>拓扑处理</a:t>
                  </a:r>
                </a:p>
              </p:txBody>
            </p:sp>
            <p:sp>
              <p:nvSpPr>
                <p:cNvPr id="15" name="圆角矩形 21"/>
                <p:cNvSpPr/>
                <p:nvPr/>
              </p:nvSpPr>
              <p:spPr bwMode="auto">
                <a:xfrm>
                  <a:off x="4994749" y="4616558"/>
                  <a:ext cx="1943045" cy="644421"/>
                </a:xfrm>
                <a:prstGeom prst="roundRect">
                  <a:avLst/>
                </a:prstGeom>
                <a:solidFill>
                  <a:schemeClr val="bg1">
                    <a:lumMod val="95000"/>
                  </a:schemeClr>
                </a:solidFill>
                <a:ln w="9525" cap="flat" cmpd="sng" algn="ctr">
                  <a:solidFill>
                    <a:srgbClr val="00B0F0"/>
                  </a:solidFill>
                  <a:prstDash val="solid"/>
                  <a:round/>
                  <a:headEnd type="none" w="med" len="med"/>
                  <a:tailEnd type="none" w="med" len="med"/>
                </a:ln>
                <a:effectLst/>
              </p:spPr>
              <p:txBody>
                <a:bodyPr/>
                <a:lstStyle/>
                <a:p>
                  <a:pPr eaLnBrk="1" hangingPunct="1">
                    <a:defRPr/>
                  </a:pPr>
                  <a:endParaRPr lang="zh-CN" altLang="en-US" sz="1400" dirty="0">
                    <a:latin typeface="Arial" panose="020B0604020202020204" pitchFamily="34" charset="0"/>
                    <a:ea typeface="宋体" panose="02010600030101010101" pitchFamily="2" charset="-122"/>
                  </a:endParaRPr>
                </a:p>
              </p:txBody>
            </p:sp>
            <p:sp>
              <p:nvSpPr>
                <p:cNvPr id="16" name="TextBox 22"/>
                <p:cNvSpPr txBox="1">
                  <a:spLocks noChangeArrowheads="1"/>
                </p:cNvSpPr>
                <p:nvPr/>
              </p:nvSpPr>
              <p:spPr bwMode="auto">
                <a:xfrm>
                  <a:off x="4993990" y="4744851"/>
                  <a:ext cx="1944216" cy="4103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i="1">
                      <a:solidFill>
                        <a:schemeClr val="tx1"/>
                      </a:solidFill>
                      <a:latin typeface="Arial" panose="020B0604020202020204" pitchFamily="34" charset="0"/>
                      <a:ea typeface="华文细黑" panose="02010600040101010101" pitchFamily="2" charset="-122"/>
                    </a:defRPr>
                  </a:lvl1pPr>
                  <a:lvl2pPr marL="742950" indent="-285750">
                    <a:defRPr i="1">
                      <a:solidFill>
                        <a:schemeClr val="tx1"/>
                      </a:solidFill>
                      <a:latin typeface="Arial" panose="020B0604020202020204" pitchFamily="34" charset="0"/>
                      <a:ea typeface="华文细黑" panose="02010600040101010101" pitchFamily="2" charset="-122"/>
                    </a:defRPr>
                  </a:lvl2pPr>
                  <a:lvl3pPr marL="1143000" indent="-228600">
                    <a:defRPr i="1">
                      <a:solidFill>
                        <a:schemeClr val="tx1"/>
                      </a:solidFill>
                      <a:latin typeface="Arial" panose="020B0604020202020204" pitchFamily="34" charset="0"/>
                      <a:ea typeface="华文细黑" panose="02010600040101010101" pitchFamily="2" charset="-122"/>
                    </a:defRPr>
                  </a:lvl3pPr>
                  <a:lvl4pPr marL="1600200" indent="-228600">
                    <a:defRPr i="1">
                      <a:solidFill>
                        <a:schemeClr val="tx1"/>
                      </a:solidFill>
                      <a:latin typeface="Arial" panose="020B0604020202020204" pitchFamily="34" charset="0"/>
                      <a:ea typeface="华文细黑" panose="02010600040101010101" pitchFamily="2" charset="-122"/>
                    </a:defRPr>
                  </a:lvl4pPr>
                  <a:lvl5pPr marL="2057400" indent="-228600">
                    <a:defRPr i="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9pPr>
                </a:lstStyle>
                <a:p>
                  <a:pPr algn="ctr"/>
                  <a:r>
                    <a:rPr lang="zh-CN" altLang="en-US" sz="1400" b="1" i="0" dirty="0"/>
                    <a:t>格式转换</a:t>
                  </a:r>
                </a:p>
              </p:txBody>
            </p:sp>
            <p:sp>
              <p:nvSpPr>
                <p:cNvPr id="17" name="圆角矩形 23"/>
                <p:cNvSpPr/>
                <p:nvPr/>
              </p:nvSpPr>
              <p:spPr bwMode="auto">
                <a:xfrm>
                  <a:off x="7091777" y="4607034"/>
                  <a:ext cx="1915303" cy="646009"/>
                </a:xfrm>
                <a:prstGeom prst="roundRect">
                  <a:avLst/>
                </a:prstGeom>
                <a:solidFill>
                  <a:schemeClr val="bg1">
                    <a:lumMod val="95000"/>
                  </a:schemeClr>
                </a:solidFill>
                <a:ln w="9525" cap="flat" cmpd="sng" algn="ctr">
                  <a:solidFill>
                    <a:srgbClr val="00B0F0"/>
                  </a:solidFill>
                  <a:prstDash val="solid"/>
                  <a:round/>
                  <a:headEnd type="none" w="med" len="med"/>
                  <a:tailEnd type="none" w="med" len="med"/>
                </a:ln>
                <a:effectLst/>
              </p:spPr>
              <p:txBody>
                <a:bodyPr/>
                <a:lstStyle/>
                <a:p>
                  <a:pPr eaLnBrk="1" hangingPunct="1">
                    <a:defRPr/>
                  </a:pPr>
                  <a:endParaRPr lang="zh-CN" altLang="en-US" sz="1400" dirty="0">
                    <a:latin typeface="Arial" panose="020B0604020202020204" pitchFamily="34" charset="0"/>
                    <a:ea typeface="宋体" panose="02010600030101010101" pitchFamily="2" charset="-122"/>
                  </a:endParaRPr>
                </a:p>
              </p:txBody>
            </p:sp>
            <p:sp>
              <p:nvSpPr>
                <p:cNvPr id="18" name="TextBox 24"/>
                <p:cNvSpPr txBox="1">
                  <a:spLocks noChangeArrowheads="1"/>
                </p:cNvSpPr>
                <p:nvPr/>
              </p:nvSpPr>
              <p:spPr bwMode="auto">
                <a:xfrm>
                  <a:off x="7092280" y="4735845"/>
                  <a:ext cx="1944216" cy="4103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i="1">
                      <a:solidFill>
                        <a:schemeClr val="tx1"/>
                      </a:solidFill>
                      <a:latin typeface="Arial" panose="020B0604020202020204" pitchFamily="34" charset="0"/>
                      <a:ea typeface="华文细黑" panose="02010600040101010101" pitchFamily="2" charset="-122"/>
                    </a:defRPr>
                  </a:lvl1pPr>
                  <a:lvl2pPr marL="742950" indent="-285750">
                    <a:defRPr i="1">
                      <a:solidFill>
                        <a:schemeClr val="tx1"/>
                      </a:solidFill>
                      <a:latin typeface="Arial" panose="020B0604020202020204" pitchFamily="34" charset="0"/>
                      <a:ea typeface="华文细黑" panose="02010600040101010101" pitchFamily="2" charset="-122"/>
                    </a:defRPr>
                  </a:lvl2pPr>
                  <a:lvl3pPr marL="1143000" indent="-228600">
                    <a:defRPr i="1">
                      <a:solidFill>
                        <a:schemeClr val="tx1"/>
                      </a:solidFill>
                      <a:latin typeface="Arial" panose="020B0604020202020204" pitchFamily="34" charset="0"/>
                      <a:ea typeface="华文细黑" panose="02010600040101010101" pitchFamily="2" charset="-122"/>
                    </a:defRPr>
                  </a:lvl3pPr>
                  <a:lvl4pPr marL="1600200" indent="-228600">
                    <a:defRPr i="1">
                      <a:solidFill>
                        <a:schemeClr val="tx1"/>
                      </a:solidFill>
                      <a:latin typeface="Arial" panose="020B0604020202020204" pitchFamily="34" charset="0"/>
                      <a:ea typeface="华文细黑" panose="02010600040101010101" pitchFamily="2" charset="-122"/>
                    </a:defRPr>
                  </a:lvl4pPr>
                  <a:lvl5pPr marL="2057400" indent="-228600">
                    <a:defRPr i="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9pPr>
                </a:lstStyle>
                <a:p>
                  <a:pPr algn="ctr"/>
                  <a:r>
                    <a:rPr lang="zh-CN" altLang="en-US" sz="1400" b="1" i="0" dirty="0"/>
                    <a:t>数据分层</a:t>
                  </a:r>
                </a:p>
              </p:txBody>
            </p:sp>
            <p:sp>
              <p:nvSpPr>
                <p:cNvPr id="19" name="圆角矩形 25"/>
                <p:cNvSpPr/>
                <p:nvPr/>
              </p:nvSpPr>
              <p:spPr bwMode="auto">
                <a:xfrm>
                  <a:off x="2867559" y="5335580"/>
                  <a:ext cx="1944633" cy="646008"/>
                </a:xfrm>
                <a:prstGeom prst="roundRect">
                  <a:avLst/>
                </a:prstGeom>
                <a:solidFill>
                  <a:schemeClr val="bg1">
                    <a:lumMod val="95000"/>
                  </a:schemeClr>
                </a:solidFill>
                <a:ln w="9525" cap="flat" cmpd="sng" algn="ctr">
                  <a:solidFill>
                    <a:srgbClr val="00B0F0"/>
                  </a:solidFill>
                  <a:prstDash val="solid"/>
                  <a:round/>
                  <a:headEnd type="none" w="med" len="med"/>
                  <a:tailEnd type="none" w="med" len="med"/>
                </a:ln>
                <a:effectLst/>
              </p:spPr>
              <p:txBody>
                <a:bodyPr/>
                <a:lstStyle/>
                <a:p>
                  <a:pPr eaLnBrk="1" hangingPunct="1">
                    <a:defRPr/>
                  </a:pPr>
                  <a:endParaRPr lang="zh-CN" altLang="en-US" sz="1400" dirty="0">
                    <a:latin typeface="Arial" panose="020B0604020202020204" pitchFamily="34" charset="0"/>
                    <a:ea typeface="宋体" panose="02010600030101010101" pitchFamily="2" charset="-122"/>
                  </a:endParaRPr>
                </a:p>
              </p:txBody>
            </p:sp>
            <p:sp>
              <p:nvSpPr>
                <p:cNvPr id="20" name="TextBox 26"/>
                <p:cNvSpPr txBox="1">
                  <a:spLocks noChangeArrowheads="1"/>
                </p:cNvSpPr>
                <p:nvPr/>
              </p:nvSpPr>
              <p:spPr bwMode="auto">
                <a:xfrm>
                  <a:off x="2867534" y="5464930"/>
                  <a:ext cx="1944216" cy="4103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i="1">
                      <a:solidFill>
                        <a:schemeClr val="tx1"/>
                      </a:solidFill>
                      <a:latin typeface="Arial" panose="020B0604020202020204" pitchFamily="34" charset="0"/>
                      <a:ea typeface="华文细黑" panose="02010600040101010101" pitchFamily="2" charset="-122"/>
                    </a:defRPr>
                  </a:lvl1pPr>
                  <a:lvl2pPr marL="742950" indent="-285750">
                    <a:defRPr i="1">
                      <a:solidFill>
                        <a:schemeClr val="tx1"/>
                      </a:solidFill>
                      <a:latin typeface="Arial" panose="020B0604020202020204" pitchFamily="34" charset="0"/>
                      <a:ea typeface="华文细黑" panose="02010600040101010101" pitchFamily="2" charset="-122"/>
                    </a:defRPr>
                  </a:lvl2pPr>
                  <a:lvl3pPr marL="1143000" indent="-228600">
                    <a:defRPr i="1">
                      <a:solidFill>
                        <a:schemeClr val="tx1"/>
                      </a:solidFill>
                      <a:latin typeface="Arial" panose="020B0604020202020204" pitchFamily="34" charset="0"/>
                      <a:ea typeface="华文细黑" panose="02010600040101010101" pitchFamily="2" charset="-122"/>
                    </a:defRPr>
                  </a:lvl3pPr>
                  <a:lvl4pPr marL="1600200" indent="-228600">
                    <a:defRPr i="1">
                      <a:solidFill>
                        <a:schemeClr val="tx1"/>
                      </a:solidFill>
                      <a:latin typeface="Arial" panose="020B0604020202020204" pitchFamily="34" charset="0"/>
                      <a:ea typeface="华文细黑" panose="02010600040101010101" pitchFamily="2" charset="-122"/>
                    </a:defRPr>
                  </a:lvl4pPr>
                  <a:lvl5pPr marL="2057400" indent="-228600">
                    <a:defRPr i="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9pPr>
                </a:lstStyle>
                <a:p>
                  <a:pPr algn="ctr"/>
                  <a:r>
                    <a:rPr lang="zh-CN" altLang="en-US" sz="1400" b="1" i="0"/>
                    <a:t>矢量数据处理</a:t>
                  </a:r>
                </a:p>
              </p:txBody>
            </p:sp>
            <p:sp>
              <p:nvSpPr>
                <p:cNvPr id="21" name="圆角矩形 27"/>
                <p:cNvSpPr/>
                <p:nvPr/>
              </p:nvSpPr>
              <p:spPr bwMode="auto">
                <a:xfrm>
                  <a:off x="4994749" y="5326057"/>
                  <a:ext cx="1943045" cy="646008"/>
                </a:xfrm>
                <a:prstGeom prst="roundRect">
                  <a:avLst/>
                </a:prstGeom>
                <a:solidFill>
                  <a:schemeClr val="bg1">
                    <a:lumMod val="95000"/>
                  </a:schemeClr>
                </a:solidFill>
                <a:ln w="9525" cap="flat" cmpd="sng" algn="ctr">
                  <a:solidFill>
                    <a:srgbClr val="00B0F0"/>
                  </a:solidFill>
                  <a:prstDash val="solid"/>
                  <a:round/>
                  <a:headEnd type="none" w="med" len="med"/>
                  <a:tailEnd type="none" w="med" len="med"/>
                </a:ln>
                <a:effectLst/>
              </p:spPr>
              <p:txBody>
                <a:bodyPr/>
                <a:lstStyle/>
                <a:p>
                  <a:pPr eaLnBrk="1" hangingPunct="1">
                    <a:defRPr/>
                  </a:pPr>
                  <a:endParaRPr lang="zh-CN" altLang="en-US" sz="1400" dirty="0">
                    <a:latin typeface="Arial" panose="020B0604020202020204" pitchFamily="34" charset="0"/>
                    <a:ea typeface="宋体" panose="02010600030101010101" pitchFamily="2" charset="-122"/>
                  </a:endParaRPr>
                </a:p>
              </p:txBody>
            </p:sp>
            <p:sp>
              <p:nvSpPr>
                <p:cNvPr id="22" name="TextBox 28"/>
                <p:cNvSpPr txBox="1">
                  <a:spLocks noChangeArrowheads="1"/>
                </p:cNvSpPr>
                <p:nvPr/>
              </p:nvSpPr>
              <p:spPr bwMode="auto">
                <a:xfrm>
                  <a:off x="4993990" y="5455926"/>
                  <a:ext cx="1944216" cy="4103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i="1">
                      <a:solidFill>
                        <a:schemeClr val="tx1"/>
                      </a:solidFill>
                      <a:latin typeface="Arial" panose="020B0604020202020204" pitchFamily="34" charset="0"/>
                      <a:ea typeface="华文细黑" panose="02010600040101010101" pitchFamily="2" charset="-122"/>
                    </a:defRPr>
                  </a:lvl1pPr>
                  <a:lvl2pPr marL="742950" indent="-285750">
                    <a:defRPr i="1">
                      <a:solidFill>
                        <a:schemeClr val="tx1"/>
                      </a:solidFill>
                      <a:latin typeface="Arial" panose="020B0604020202020204" pitchFamily="34" charset="0"/>
                      <a:ea typeface="华文细黑" panose="02010600040101010101" pitchFamily="2" charset="-122"/>
                    </a:defRPr>
                  </a:lvl2pPr>
                  <a:lvl3pPr marL="1143000" indent="-228600">
                    <a:defRPr i="1">
                      <a:solidFill>
                        <a:schemeClr val="tx1"/>
                      </a:solidFill>
                      <a:latin typeface="Arial" panose="020B0604020202020204" pitchFamily="34" charset="0"/>
                      <a:ea typeface="华文细黑" panose="02010600040101010101" pitchFamily="2" charset="-122"/>
                    </a:defRPr>
                  </a:lvl3pPr>
                  <a:lvl4pPr marL="1600200" indent="-228600">
                    <a:defRPr i="1">
                      <a:solidFill>
                        <a:schemeClr val="tx1"/>
                      </a:solidFill>
                      <a:latin typeface="Arial" panose="020B0604020202020204" pitchFamily="34" charset="0"/>
                      <a:ea typeface="华文细黑" panose="02010600040101010101" pitchFamily="2" charset="-122"/>
                    </a:defRPr>
                  </a:lvl4pPr>
                  <a:lvl5pPr marL="2057400" indent="-228600">
                    <a:defRPr i="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9pPr>
                </a:lstStyle>
                <a:p>
                  <a:pPr algn="ctr"/>
                  <a:r>
                    <a:rPr lang="zh-CN" altLang="en-US" sz="1400" b="1" i="0" dirty="0"/>
                    <a:t>栅格数据处理</a:t>
                  </a:r>
                </a:p>
              </p:txBody>
            </p:sp>
            <p:sp>
              <p:nvSpPr>
                <p:cNvPr id="23" name="圆角矩形 29"/>
                <p:cNvSpPr/>
                <p:nvPr/>
              </p:nvSpPr>
              <p:spPr bwMode="auto">
                <a:xfrm>
                  <a:off x="2867559" y="3907060"/>
                  <a:ext cx="1944633" cy="646008"/>
                </a:xfrm>
                <a:prstGeom prst="roundRect">
                  <a:avLst/>
                </a:prstGeom>
                <a:solidFill>
                  <a:schemeClr val="bg1">
                    <a:lumMod val="95000"/>
                  </a:schemeClr>
                </a:solidFill>
                <a:ln w="9525" cap="flat" cmpd="sng" algn="ctr">
                  <a:solidFill>
                    <a:srgbClr val="00B0F0"/>
                  </a:solidFill>
                  <a:prstDash val="solid"/>
                  <a:round/>
                  <a:headEnd type="none" w="med" len="med"/>
                  <a:tailEnd type="none" w="med" len="med"/>
                </a:ln>
                <a:effectLst/>
              </p:spPr>
              <p:txBody>
                <a:bodyPr/>
                <a:lstStyle/>
                <a:p>
                  <a:pPr eaLnBrk="1" hangingPunct="1">
                    <a:defRPr/>
                  </a:pPr>
                  <a:endParaRPr lang="zh-CN" altLang="en-US" sz="1400" dirty="0">
                    <a:latin typeface="Arial" panose="020B0604020202020204" pitchFamily="34" charset="0"/>
                    <a:ea typeface="宋体" panose="02010600030101010101" pitchFamily="2" charset="-122"/>
                  </a:endParaRPr>
                </a:p>
              </p:txBody>
            </p:sp>
            <p:sp>
              <p:nvSpPr>
                <p:cNvPr id="24" name="TextBox 30"/>
                <p:cNvSpPr txBox="1">
                  <a:spLocks noChangeArrowheads="1"/>
                </p:cNvSpPr>
                <p:nvPr/>
              </p:nvSpPr>
              <p:spPr bwMode="auto">
                <a:xfrm>
                  <a:off x="2867534" y="4036422"/>
                  <a:ext cx="1944216" cy="4103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i="1">
                      <a:solidFill>
                        <a:schemeClr val="tx1"/>
                      </a:solidFill>
                      <a:latin typeface="Arial" panose="020B0604020202020204" pitchFamily="34" charset="0"/>
                      <a:ea typeface="华文细黑" panose="02010600040101010101" pitchFamily="2" charset="-122"/>
                    </a:defRPr>
                  </a:lvl1pPr>
                  <a:lvl2pPr marL="742950" indent="-285750">
                    <a:defRPr i="1">
                      <a:solidFill>
                        <a:schemeClr val="tx1"/>
                      </a:solidFill>
                      <a:latin typeface="Arial" panose="020B0604020202020204" pitchFamily="34" charset="0"/>
                      <a:ea typeface="华文细黑" panose="02010600040101010101" pitchFamily="2" charset="-122"/>
                    </a:defRPr>
                  </a:lvl2pPr>
                  <a:lvl3pPr marL="1143000" indent="-228600">
                    <a:defRPr i="1">
                      <a:solidFill>
                        <a:schemeClr val="tx1"/>
                      </a:solidFill>
                      <a:latin typeface="Arial" panose="020B0604020202020204" pitchFamily="34" charset="0"/>
                      <a:ea typeface="华文细黑" panose="02010600040101010101" pitchFamily="2" charset="-122"/>
                    </a:defRPr>
                  </a:lvl3pPr>
                  <a:lvl4pPr marL="1600200" indent="-228600">
                    <a:defRPr i="1">
                      <a:solidFill>
                        <a:schemeClr val="tx1"/>
                      </a:solidFill>
                      <a:latin typeface="Arial" panose="020B0604020202020204" pitchFamily="34" charset="0"/>
                      <a:ea typeface="华文细黑" panose="02010600040101010101" pitchFamily="2" charset="-122"/>
                    </a:defRPr>
                  </a:lvl4pPr>
                  <a:lvl5pPr marL="2057400" indent="-228600">
                    <a:defRPr i="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9pPr>
                </a:lstStyle>
                <a:p>
                  <a:pPr algn="ctr"/>
                  <a:r>
                    <a:rPr lang="zh-CN" altLang="en-US" sz="1400" b="1" i="0" dirty="0"/>
                    <a:t>投影设置与转换</a:t>
                  </a:r>
                </a:p>
              </p:txBody>
            </p:sp>
            <p:sp>
              <p:nvSpPr>
                <p:cNvPr id="25" name="圆角矩形 31"/>
                <p:cNvSpPr/>
                <p:nvPr/>
              </p:nvSpPr>
              <p:spPr bwMode="auto">
                <a:xfrm>
                  <a:off x="4994749" y="3899123"/>
                  <a:ext cx="1943045" cy="646009"/>
                </a:xfrm>
                <a:prstGeom prst="roundRect">
                  <a:avLst/>
                </a:prstGeom>
                <a:solidFill>
                  <a:schemeClr val="bg1">
                    <a:lumMod val="95000"/>
                  </a:schemeClr>
                </a:solidFill>
                <a:ln w="9525" cap="flat" cmpd="sng" algn="ctr">
                  <a:solidFill>
                    <a:srgbClr val="00B0F0"/>
                  </a:solidFill>
                  <a:prstDash val="solid"/>
                  <a:round/>
                  <a:headEnd type="none" w="med" len="med"/>
                  <a:tailEnd type="none" w="med" len="med"/>
                </a:ln>
                <a:effectLst/>
              </p:spPr>
              <p:txBody>
                <a:bodyPr/>
                <a:lstStyle/>
                <a:p>
                  <a:pPr eaLnBrk="1" hangingPunct="1">
                    <a:defRPr/>
                  </a:pPr>
                  <a:endParaRPr lang="zh-CN" altLang="en-US" sz="1400" dirty="0">
                    <a:latin typeface="Arial" panose="020B0604020202020204" pitchFamily="34" charset="0"/>
                    <a:ea typeface="宋体" panose="02010600030101010101" pitchFamily="2" charset="-122"/>
                  </a:endParaRPr>
                </a:p>
              </p:txBody>
            </p:sp>
            <p:sp>
              <p:nvSpPr>
                <p:cNvPr id="26" name="TextBox 32"/>
                <p:cNvSpPr txBox="1">
                  <a:spLocks noChangeArrowheads="1"/>
                </p:cNvSpPr>
                <p:nvPr/>
              </p:nvSpPr>
              <p:spPr bwMode="auto">
                <a:xfrm>
                  <a:off x="4993990" y="4027418"/>
                  <a:ext cx="1944216" cy="4103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i="1">
                      <a:solidFill>
                        <a:schemeClr val="tx1"/>
                      </a:solidFill>
                      <a:latin typeface="Arial" panose="020B0604020202020204" pitchFamily="34" charset="0"/>
                      <a:ea typeface="华文细黑" panose="02010600040101010101" pitchFamily="2" charset="-122"/>
                    </a:defRPr>
                  </a:lvl1pPr>
                  <a:lvl2pPr marL="742950" indent="-285750">
                    <a:defRPr i="1">
                      <a:solidFill>
                        <a:schemeClr val="tx1"/>
                      </a:solidFill>
                      <a:latin typeface="Arial" panose="020B0604020202020204" pitchFamily="34" charset="0"/>
                      <a:ea typeface="华文细黑" panose="02010600040101010101" pitchFamily="2" charset="-122"/>
                    </a:defRPr>
                  </a:lvl2pPr>
                  <a:lvl3pPr marL="1143000" indent="-228600">
                    <a:defRPr i="1">
                      <a:solidFill>
                        <a:schemeClr val="tx1"/>
                      </a:solidFill>
                      <a:latin typeface="Arial" panose="020B0604020202020204" pitchFamily="34" charset="0"/>
                      <a:ea typeface="华文细黑" panose="02010600040101010101" pitchFamily="2" charset="-122"/>
                    </a:defRPr>
                  </a:lvl3pPr>
                  <a:lvl4pPr marL="1600200" indent="-228600">
                    <a:defRPr i="1">
                      <a:solidFill>
                        <a:schemeClr val="tx1"/>
                      </a:solidFill>
                      <a:latin typeface="Arial" panose="020B0604020202020204" pitchFamily="34" charset="0"/>
                      <a:ea typeface="华文细黑" panose="02010600040101010101" pitchFamily="2" charset="-122"/>
                    </a:defRPr>
                  </a:lvl4pPr>
                  <a:lvl5pPr marL="2057400" indent="-228600">
                    <a:defRPr i="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9pPr>
                </a:lstStyle>
                <a:p>
                  <a:pPr algn="ctr"/>
                  <a:r>
                    <a:rPr lang="zh-CN" altLang="en-US" sz="1400" b="1" i="0" dirty="0"/>
                    <a:t>数据配准</a:t>
                  </a:r>
                </a:p>
              </p:txBody>
            </p:sp>
            <p:sp>
              <p:nvSpPr>
                <p:cNvPr id="27" name="圆角矩形 33"/>
                <p:cNvSpPr/>
                <p:nvPr/>
              </p:nvSpPr>
              <p:spPr bwMode="auto">
                <a:xfrm>
                  <a:off x="7091777" y="3889600"/>
                  <a:ext cx="1915303" cy="646009"/>
                </a:xfrm>
                <a:prstGeom prst="roundRect">
                  <a:avLst/>
                </a:prstGeom>
                <a:solidFill>
                  <a:schemeClr val="bg1">
                    <a:lumMod val="95000"/>
                  </a:schemeClr>
                </a:solidFill>
                <a:ln w="9525" cap="flat" cmpd="sng" algn="ctr">
                  <a:solidFill>
                    <a:srgbClr val="00B0F0"/>
                  </a:solidFill>
                  <a:prstDash val="solid"/>
                  <a:round/>
                  <a:headEnd type="none" w="med" len="med"/>
                  <a:tailEnd type="none" w="med" len="med"/>
                </a:ln>
                <a:effectLst/>
              </p:spPr>
              <p:txBody>
                <a:bodyPr/>
                <a:lstStyle/>
                <a:p>
                  <a:pPr eaLnBrk="1" hangingPunct="1">
                    <a:defRPr/>
                  </a:pPr>
                  <a:endParaRPr lang="zh-CN" altLang="en-US" sz="1400" dirty="0">
                    <a:latin typeface="Arial" panose="020B0604020202020204" pitchFamily="34" charset="0"/>
                    <a:ea typeface="宋体" panose="02010600030101010101" pitchFamily="2" charset="-122"/>
                  </a:endParaRPr>
                </a:p>
              </p:txBody>
            </p:sp>
            <p:sp>
              <p:nvSpPr>
                <p:cNvPr id="28" name="TextBox 34"/>
                <p:cNvSpPr txBox="1">
                  <a:spLocks noChangeArrowheads="1"/>
                </p:cNvSpPr>
                <p:nvPr/>
              </p:nvSpPr>
              <p:spPr bwMode="auto">
                <a:xfrm>
                  <a:off x="7092280" y="4018414"/>
                  <a:ext cx="1944216" cy="4103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i="1">
                      <a:solidFill>
                        <a:schemeClr val="tx1"/>
                      </a:solidFill>
                      <a:latin typeface="Arial" panose="020B0604020202020204" pitchFamily="34" charset="0"/>
                      <a:ea typeface="华文细黑" panose="02010600040101010101" pitchFamily="2" charset="-122"/>
                    </a:defRPr>
                  </a:lvl1pPr>
                  <a:lvl2pPr marL="742950" indent="-285750">
                    <a:defRPr i="1">
                      <a:solidFill>
                        <a:schemeClr val="tx1"/>
                      </a:solidFill>
                      <a:latin typeface="Arial" panose="020B0604020202020204" pitchFamily="34" charset="0"/>
                      <a:ea typeface="华文细黑" panose="02010600040101010101" pitchFamily="2" charset="-122"/>
                    </a:defRPr>
                  </a:lvl2pPr>
                  <a:lvl3pPr marL="1143000" indent="-228600">
                    <a:defRPr i="1">
                      <a:solidFill>
                        <a:schemeClr val="tx1"/>
                      </a:solidFill>
                      <a:latin typeface="Arial" panose="020B0604020202020204" pitchFamily="34" charset="0"/>
                      <a:ea typeface="华文细黑" panose="02010600040101010101" pitchFamily="2" charset="-122"/>
                    </a:defRPr>
                  </a:lvl3pPr>
                  <a:lvl4pPr marL="1600200" indent="-228600">
                    <a:defRPr i="1">
                      <a:solidFill>
                        <a:schemeClr val="tx1"/>
                      </a:solidFill>
                      <a:latin typeface="Arial" panose="020B0604020202020204" pitchFamily="34" charset="0"/>
                      <a:ea typeface="华文细黑" panose="02010600040101010101" pitchFamily="2" charset="-122"/>
                    </a:defRPr>
                  </a:lvl4pPr>
                  <a:lvl5pPr marL="2057400" indent="-228600">
                    <a:defRPr i="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9pPr>
                </a:lstStyle>
                <a:p>
                  <a:pPr algn="ctr"/>
                  <a:r>
                    <a:rPr lang="zh-CN" altLang="en-US" sz="1400" b="1" i="0"/>
                    <a:t>对象绘制</a:t>
                  </a:r>
                </a:p>
              </p:txBody>
            </p:sp>
          </p:grpSp>
        </p:gr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6431781" y="1486995"/>
            <a:ext cx="3676650" cy="4652548"/>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eaLnBrk="1" fontAlgn="auto" hangingPunct="1">
              <a:lnSpc>
                <a:spcPct val="150000"/>
              </a:lnSpc>
              <a:spcBef>
                <a:spcPts val="0"/>
              </a:spcBef>
              <a:spcAft>
                <a:spcPts val="0"/>
              </a:spcAft>
            </a:pPr>
            <a:endParaRPr lang="en-US" altLang="zh-CN" sz="2000" dirty="0">
              <a:solidFill>
                <a:prstClr val="white"/>
              </a:solidFill>
              <a:latin typeface="微软雅黑" panose="020B0503020204020204" pitchFamily="34" charset="-122"/>
              <a:ea typeface="微软雅黑" panose="020B0503020204020204" pitchFamily="34" charset="-122"/>
            </a:endParaRPr>
          </a:p>
          <a:p>
            <a:pPr marL="342900" indent="-342900" eaLnBrk="1" fontAlgn="auto" hangingPunct="1">
              <a:lnSpc>
                <a:spcPct val="150000"/>
              </a:lnSpc>
              <a:spcBef>
                <a:spcPts val="0"/>
              </a:spcBef>
              <a:spcAft>
                <a:spcPts val="0"/>
              </a:spcAft>
              <a:buFont typeface="Wingdings" panose="05000000000000000000" pitchFamily="2" charset="2"/>
              <a:buChar char="l"/>
            </a:pPr>
            <a:endParaRPr lang="en-US" altLang="zh-CN" sz="2000" dirty="0">
              <a:solidFill>
                <a:prstClr val="white"/>
              </a:solidFill>
              <a:latin typeface="微软雅黑" panose="020B0503020204020204" pitchFamily="34" charset="-122"/>
              <a:ea typeface="微软雅黑" panose="020B0503020204020204" pitchFamily="34" charset="-122"/>
            </a:endParaRPr>
          </a:p>
        </p:txBody>
      </p:sp>
      <p:sp>
        <p:nvSpPr>
          <p:cNvPr id="3" name="日期占位符 2"/>
          <p:cNvSpPr>
            <a:spLocks noGrp="1"/>
          </p:cNvSpPr>
          <p:nvPr>
            <p:ph type="dt" sz="half" idx="10"/>
          </p:nvPr>
        </p:nvSpPr>
        <p:spPr/>
        <p:txBody>
          <a:bodyPr/>
          <a:lstStyle/>
          <a:p>
            <a:pPr>
              <a:defRPr/>
            </a:pPr>
            <a:fld id="{B81F340B-DEEF-4939-9072-0214BC0A0B61}" type="datetime1">
              <a:rPr lang="zh-CN" altLang="en-US" smtClean="0"/>
              <a:t>2021/6/8</a:t>
            </a:fld>
            <a:endParaRPr lang="zh-CN" altLang="en-US" sz="1800">
              <a:solidFill>
                <a:schemeClr val="tx1"/>
              </a:solidFill>
            </a:endParaRPr>
          </a:p>
        </p:txBody>
      </p:sp>
      <p:sp>
        <p:nvSpPr>
          <p:cNvPr id="4" name="标题 1"/>
          <p:cNvSpPr txBox="1"/>
          <p:nvPr/>
        </p:nvSpPr>
        <p:spPr bwMode="auto">
          <a:xfrm>
            <a:off x="1678075" y="2248318"/>
            <a:ext cx="3858565" cy="31576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marL="914400" indent="-914400" algn="l" rtl="0" eaLnBrk="0" fontAlgn="base" hangingPunct="0">
              <a:lnSpc>
                <a:spcPct val="90000"/>
              </a:lnSpc>
              <a:spcBef>
                <a:spcPct val="0"/>
              </a:spcBef>
              <a:spcAft>
                <a:spcPct val="0"/>
              </a:spcAft>
              <a:defRPr sz="4400" kern="1200">
                <a:solidFill>
                  <a:schemeClr val="tx1"/>
                </a:solidFill>
                <a:latin typeface="+mj-lt"/>
                <a:ea typeface="+mj-ea"/>
                <a:cs typeface="+mj-cs"/>
                <a:sym typeface="Calibri Light" panose="020F0302020204030204" pitchFamily="34" charset="0"/>
              </a:defRPr>
            </a:lvl1pPr>
            <a:lvl2pPr marL="9144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2pPr>
            <a:lvl3pPr marL="9144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3pPr>
            <a:lvl4pPr marL="9144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4pPr>
            <a:lvl5pPr marL="9144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5pPr>
            <a:lvl6pPr marL="1371600" indent="-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6pPr>
            <a:lvl7pPr marL="1828800" indent="-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7pPr>
            <a:lvl8pPr marL="2286000" indent="-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8pPr>
            <a:lvl9pPr marL="2743200" indent="-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9pPr>
          </a:lstStyle>
          <a:p>
            <a:pPr marL="0" indent="0">
              <a:lnSpc>
                <a:spcPct val="150000"/>
              </a:lnSpc>
            </a:pPr>
            <a:r>
              <a:rPr lang="zh-CN" altLang="en-US" sz="2000" dirty="0">
                <a:solidFill>
                  <a:schemeClr val="tx1">
                    <a:lumMod val="50000"/>
                    <a:lumOff val="50000"/>
                  </a:schemeClr>
                </a:solidFill>
                <a:latin typeface="微软雅黑" panose="020B0503020204020204" pitchFamily="34" charset="-122"/>
                <a:ea typeface="微软雅黑" panose="020B0503020204020204" pitchFamily="34" charset="-122"/>
              </a:rPr>
              <a:t>空间对象按照不同的标准分划分成不同的类型，在数据组织上表达为不同的图层，同一个图层上的实体有相同的几何属性。</a:t>
            </a:r>
            <a:endParaRPr lang="en-US" altLang="zh-CN" sz="2000" dirty="0">
              <a:solidFill>
                <a:schemeClr val="tx1">
                  <a:lumMod val="50000"/>
                  <a:lumOff val="50000"/>
                </a:schemeClr>
              </a:solidFill>
              <a:latin typeface="微软雅黑" panose="020B0503020204020204" pitchFamily="34" charset="-122"/>
              <a:ea typeface="微软雅黑" panose="020B0503020204020204" pitchFamily="34" charset="-122"/>
            </a:endParaRPr>
          </a:p>
          <a:p>
            <a:pPr marL="0" indent="0">
              <a:lnSpc>
                <a:spcPct val="150000"/>
              </a:lnSpc>
            </a:pPr>
            <a:r>
              <a:rPr lang="zh-CN" altLang="en-US" sz="2000" dirty="0">
                <a:solidFill>
                  <a:schemeClr val="tx1">
                    <a:lumMod val="50000"/>
                    <a:lumOff val="50000"/>
                  </a:schemeClr>
                </a:solidFill>
                <a:latin typeface="微软雅黑" panose="020B0503020204020204" pitchFamily="34" charset="-122"/>
                <a:ea typeface="微软雅黑" panose="020B0503020204020204" pitchFamily="34" charset="-122"/>
              </a:rPr>
              <a:t>不同图层组合在一起，形背景地图。</a:t>
            </a:r>
          </a:p>
        </p:txBody>
      </p:sp>
      <p:sp>
        <p:nvSpPr>
          <p:cNvPr id="9" name="文本框 8"/>
          <p:cNvSpPr txBox="1"/>
          <p:nvPr/>
        </p:nvSpPr>
        <p:spPr>
          <a:xfrm>
            <a:off x="713754" y="301897"/>
            <a:ext cx="9155773" cy="769441"/>
          </a:xfrm>
          <a:prstGeom prst="rect">
            <a:avLst/>
          </a:prstGeom>
          <a:noFill/>
        </p:spPr>
        <p:txBody>
          <a:bodyPr wrap="square" rtlCol="0">
            <a:spAutoFit/>
          </a:bodyPr>
          <a:lstStyle/>
          <a:p>
            <a:r>
              <a:rPr lang="zh-CN" altLang="en-US" sz="4400" b="1" dirty="0">
                <a:solidFill>
                  <a:srgbClr val="1D8DE5"/>
                </a:solidFill>
                <a:latin typeface="微软雅黑" panose="020B0503020204020204" pitchFamily="34" charset="-122"/>
                <a:ea typeface="微软雅黑" panose="020B0503020204020204" pitchFamily="34" charset="-122"/>
              </a:rPr>
              <a:t>数据处理</a:t>
            </a:r>
          </a:p>
        </p:txBody>
      </p:sp>
      <p:sp>
        <p:nvSpPr>
          <p:cNvPr id="6" name="矩形 5"/>
          <p:cNvSpPr/>
          <p:nvPr/>
        </p:nvSpPr>
        <p:spPr bwMode="auto">
          <a:xfrm>
            <a:off x="7326923" y="1865021"/>
            <a:ext cx="1828800" cy="532563"/>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 typeface="Arial" panose="020B0604020202020204" pitchFamily="34" charset="0"/>
              <a:buNone/>
            </a:pPr>
            <a:r>
              <a:rPr lang="zh-CN" altLang="en-US" dirty="0"/>
              <a:t>地图配置</a:t>
            </a:r>
            <a:endParaRPr kumimoji="0" lang="zh-CN" altLang="en-US"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p:txBody>
      </p:sp>
      <p:sp>
        <p:nvSpPr>
          <p:cNvPr id="7" name="矩形 6"/>
          <p:cNvSpPr/>
          <p:nvPr/>
        </p:nvSpPr>
        <p:spPr bwMode="auto">
          <a:xfrm>
            <a:off x="7336971" y="2690585"/>
            <a:ext cx="1828800" cy="532563"/>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 typeface="Arial" panose="020B0604020202020204" pitchFamily="34" charset="0"/>
              <a:buNone/>
            </a:pPr>
            <a:r>
              <a:rPr lang="zh-CN" altLang="en-US" dirty="0"/>
              <a:t>数据叠加</a:t>
            </a:r>
            <a:endParaRPr kumimoji="0" lang="zh-CN" altLang="en-US"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p:txBody>
      </p:sp>
      <p:sp>
        <p:nvSpPr>
          <p:cNvPr id="10" name="矩形 9"/>
          <p:cNvSpPr/>
          <p:nvPr/>
        </p:nvSpPr>
        <p:spPr bwMode="auto">
          <a:xfrm>
            <a:off x="7326923" y="3516992"/>
            <a:ext cx="1828800" cy="532563"/>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 typeface="Arial" panose="020B0604020202020204" pitchFamily="34" charset="0"/>
              <a:buNone/>
            </a:pPr>
            <a:r>
              <a:rPr lang="zh-CN" altLang="en-US" dirty="0"/>
              <a:t>属性完善</a:t>
            </a:r>
            <a:endParaRPr kumimoji="0" lang="zh-CN" altLang="en-US"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p:txBody>
      </p:sp>
      <p:sp>
        <p:nvSpPr>
          <p:cNvPr id="11" name="矩形 10"/>
          <p:cNvSpPr/>
          <p:nvPr/>
        </p:nvSpPr>
        <p:spPr bwMode="auto">
          <a:xfrm>
            <a:off x="7326923" y="4343399"/>
            <a:ext cx="1828800" cy="532563"/>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 typeface="Arial" panose="020B0604020202020204" pitchFamily="34" charset="0"/>
              <a:buNone/>
            </a:pPr>
            <a:r>
              <a:rPr kumimoji="0" lang="zh-CN" altLang="en-US"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数据质检</a:t>
            </a:r>
          </a:p>
        </p:txBody>
      </p:sp>
      <p:sp>
        <p:nvSpPr>
          <p:cNvPr id="12" name="矩形 11"/>
          <p:cNvSpPr/>
          <p:nvPr/>
        </p:nvSpPr>
        <p:spPr bwMode="auto">
          <a:xfrm>
            <a:off x="7326923" y="5215931"/>
            <a:ext cx="1828800" cy="532563"/>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 typeface="Arial" panose="020B0604020202020204" pitchFamily="34" charset="0"/>
              <a:buNone/>
            </a:pPr>
            <a:r>
              <a:rPr lang="zh-CN" altLang="en-US" dirty="0"/>
              <a:t>图面整饰</a:t>
            </a:r>
            <a:endParaRPr kumimoji="0" lang="zh-CN" altLang="en-US"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p:txBody>
      </p:sp>
      <p:sp>
        <p:nvSpPr>
          <p:cNvPr id="13" name="右箭头 3"/>
          <p:cNvSpPr/>
          <p:nvPr/>
        </p:nvSpPr>
        <p:spPr bwMode="auto">
          <a:xfrm>
            <a:off x="5536640" y="3223148"/>
            <a:ext cx="895141" cy="658335"/>
          </a:xfrm>
          <a:prstGeom prst="rightArrow">
            <a:avLst/>
          </a:prstGeom>
          <a:solidFill>
            <a:schemeClr val="tx1"/>
          </a:solidFill>
          <a:ln w="9525" cap="flat" cmpd="sng" algn="ctr">
            <a:noFill/>
            <a:prstDash val="solid"/>
            <a:round/>
            <a:headEnd type="none" w="med" len="med"/>
            <a:tailEnd type="none" w="med" len="med"/>
          </a:ln>
          <a:effectLst/>
        </p:spPr>
        <p:txBody>
          <a:bodyPr/>
          <a:lstStyle/>
          <a:p>
            <a:pPr eaLnBrk="1" hangingPunct="1">
              <a:defRPr/>
            </a:pPr>
            <a:endParaRPr lang="zh-CN" altLang="en-US" sz="1400">
              <a:latin typeface="Arial" panose="020B0604020202020204" pitchFamily="34" charset="0"/>
              <a:ea typeface="宋体" panose="02010600030101010101" pitchFamily="2" charset="-122"/>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pPr>
              <a:defRPr/>
            </a:pPr>
            <a:fld id="{B81F340B-DEEF-4939-9072-0214BC0A0B61}" type="datetime1">
              <a:rPr lang="zh-CN" altLang="en-US"/>
              <a:t>2021/6/8</a:t>
            </a:fld>
            <a:endParaRPr lang="zh-CN" altLang="en-US" sz="1800">
              <a:solidFill>
                <a:schemeClr val="tx1"/>
              </a:solidFill>
            </a:endParaRPr>
          </a:p>
        </p:txBody>
      </p:sp>
      <p:sp>
        <p:nvSpPr>
          <p:cNvPr id="82" name="Title 1"/>
          <p:cNvSpPr>
            <a:spLocks noGrp="1"/>
          </p:cNvSpPr>
          <p:nvPr/>
        </p:nvSpPr>
        <p:spPr>
          <a:xfrm>
            <a:off x="609600" y="251208"/>
            <a:ext cx="10972800" cy="801527"/>
          </a:xfrm>
          <a:prstGeom prst="rect">
            <a:avLst/>
          </a:prstGeom>
          <a:noFill/>
          <a:ln>
            <a:noFill/>
          </a:ln>
        </p:spPr>
        <p:txBody>
          <a:bodyPr vert="horz" wrap="square" lIns="91440" tIns="45720" rIns="91440" bIns="45720" numCol="1" anchor="ctr" anchorCtr="0" compatLnSpc="1"/>
          <a:lstStyle>
            <a:lvl1pPr marL="914400" indent="-914400" algn="l" rtl="0" eaLnBrk="0" fontAlgn="base" hangingPunct="0">
              <a:lnSpc>
                <a:spcPct val="90000"/>
              </a:lnSpc>
              <a:spcBef>
                <a:spcPct val="0"/>
              </a:spcBef>
              <a:spcAft>
                <a:spcPct val="0"/>
              </a:spcAft>
              <a:defRPr sz="4400" kern="1200">
                <a:solidFill>
                  <a:schemeClr val="tx1"/>
                </a:solidFill>
                <a:latin typeface="+mj-lt"/>
                <a:ea typeface="+mj-ea"/>
                <a:cs typeface="+mj-cs"/>
                <a:sym typeface="Calibri Light" panose="020F0302020204030204" pitchFamily="34" charset="0"/>
              </a:defRPr>
            </a:lvl1pPr>
            <a:lvl2pPr marL="9144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2pPr>
            <a:lvl3pPr marL="9144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3pPr>
            <a:lvl4pPr marL="9144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4pPr>
            <a:lvl5pPr marL="9144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5pPr>
            <a:lvl6pPr marL="1371600" indent="-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6pPr>
            <a:lvl7pPr marL="1828800" indent="-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7pPr>
            <a:lvl8pPr marL="2286000" indent="-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8pPr>
            <a:lvl9pPr marL="2743200" indent="-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9pPr>
          </a:lstStyle>
          <a:p>
            <a:r>
              <a:rPr lang="zh-CN" altLang="en-US" sz="4800" b="1" dirty="0">
                <a:solidFill>
                  <a:srgbClr val="3474C6"/>
                </a:solidFill>
                <a:latin typeface="微软雅黑" panose="020B0503020204020204" pitchFamily="34" charset="-122"/>
                <a:ea typeface="微软雅黑" panose="020B0503020204020204" pitchFamily="34" charset="-122"/>
              </a:rPr>
              <a:t>数据切片</a:t>
            </a:r>
            <a:endParaRPr lang="en-US" sz="4800" b="1" dirty="0">
              <a:solidFill>
                <a:srgbClr val="3474C6"/>
              </a:solidFill>
              <a:latin typeface="微软雅黑" panose="020B0503020204020204" pitchFamily="34" charset="-122"/>
              <a:ea typeface="微软雅黑" panose="020B0503020204020204" pitchFamily="34" charset="-122"/>
            </a:endParaRPr>
          </a:p>
        </p:txBody>
      </p:sp>
      <p:sp>
        <p:nvSpPr>
          <p:cNvPr id="7" name="内容占位符 1"/>
          <p:cNvSpPr>
            <a:spLocks noGrp="1"/>
          </p:cNvSpPr>
          <p:nvPr>
            <p:ph idx="1"/>
          </p:nvPr>
        </p:nvSpPr>
        <p:spPr>
          <a:xfrm>
            <a:off x="2106804" y="1543764"/>
            <a:ext cx="3811675" cy="3770472"/>
          </a:xfrm>
        </p:spPr>
        <p:txBody>
          <a:bodyPr/>
          <a:lstStyle/>
          <a:p>
            <a:pPr>
              <a:lnSpc>
                <a:spcPct val="150000"/>
              </a:lnSpc>
              <a:buFont typeface="Wingdings" panose="05000000000000000000" pitchFamily="2" charset="2"/>
              <a:buChar char="n"/>
            </a:pPr>
            <a:r>
              <a:rPr lang="zh-CN" altLang="en-US" b="1" dirty="0"/>
              <a:t>数据瓦片</a:t>
            </a:r>
            <a:endParaRPr lang="en-US" altLang="zh-CN" b="1" dirty="0"/>
          </a:p>
          <a:p>
            <a:pPr>
              <a:lnSpc>
                <a:spcPct val="150000"/>
              </a:lnSpc>
              <a:buFont typeface="Wingdings" panose="05000000000000000000" pitchFamily="2" charset="2"/>
              <a:buChar char="n"/>
            </a:pPr>
            <a:r>
              <a:rPr lang="zh-CN" altLang="en-US" b="1" dirty="0"/>
              <a:t>要素简化</a:t>
            </a:r>
            <a:endParaRPr lang="en-US" altLang="zh-CN" dirty="0">
              <a:solidFill>
                <a:schemeClr val="accent1">
                  <a:lumMod val="75000"/>
                </a:schemeClr>
              </a:solidFill>
            </a:endParaRPr>
          </a:p>
          <a:p>
            <a:pPr>
              <a:lnSpc>
                <a:spcPct val="150000"/>
              </a:lnSpc>
              <a:buFont typeface="Wingdings" panose="05000000000000000000" pitchFamily="2" charset="2"/>
              <a:buChar char="n"/>
            </a:pPr>
            <a:r>
              <a:rPr lang="zh-CN" altLang="en-US" b="1" dirty="0"/>
              <a:t>根据瓦片裁剪数据</a:t>
            </a:r>
            <a:endParaRPr lang="en-US" altLang="zh-CN" b="1" dirty="0"/>
          </a:p>
          <a:p>
            <a:pPr>
              <a:lnSpc>
                <a:spcPct val="150000"/>
              </a:lnSpc>
              <a:buFont typeface="Wingdings" panose="05000000000000000000" pitchFamily="2" charset="2"/>
              <a:buChar char="n"/>
            </a:pPr>
            <a:r>
              <a:rPr lang="zh-CN" altLang="en-US" b="1" dirty="0"/>
              <a:t>确定视口内瓦片</a:t>
            </a:r>
            <a:endParaRPr lang="en-US" altLang="zh-CN" b="1" dirty="0"/>
          </a:p>
          <a:p>
            <a:pPr>
              <a:lnSpc>
                <a:spcPct val="150000"/>
              </a:lnSpc>
              <a:buFont typeface="Wingdings" panose="05000000000000000000" pitchFamily="2" charset="2"/>
              <a:buChar char="n"/>
            </a:pPr>
            <a:r>
              <a:rPr lang="zh-CN" altLang="en-US" b="1" dirty="0"/>
              <a:t>渲染瓦片</a:t>
            </a:r>
            <a:endParaRPr lang="zh-CN" altLang="en-US" dirty="0"/>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1735953"/>
            <a:ext cx="4376948" cy="3631037"/>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pPr>
              <a:defRPr/>
            </a:pPr>
            <a:fld id="{B81F340B-DEEF-4939-9072-0214BC0A0B61}" type="datetime1">
              <a:rPr lang="zh-CN" altLang="en-US"/>
              <a:t>2021/6/8</a:t>
            </a:fld>
            <a:endParaRPr lang="zh-CN" altLang="en-US" sz="1800">
              <a:solidFill>
                <a:schemeClr val="tx1"/>
              </a:solidFill>
            </a:endParaRPr>
          </a:p>
        </p:txBody>
      </p:sp>
      <p:sp>
        <p:nvSpPr>
          <p:cNvPr id="82" name="Title 1"/>
          <p:cNvSpPr>
            <a:spLocks noGrp="1"/>
          </p:cNvSpPr>
          <p:nvPr/>
        </p:nvSpPr>
        <p:spPr>
          <a:xfrm>
            <a:off x="609600" y="251208"/>
            <a:ext cx="10972800" cy="801527"/>
          </a:xfrm>
          <a:prstGeom prst="rect">
            <a:avLst/>
          </a:prstGeom>
          <a:noFill/>
          <a:ln>
            <a:noFill/>
          </a:ln>
        </p:spPr>
        <p:txBody>
          <a:bodyPr vert="horz" wrap="square" lIns="91440" tIns="45720" rIns="91440" bIns="45720" numCol="1" anchor="ctr" anchorCtr="0" compatLnSpc="1"/>
          <a:lstStyle>
            <a:lvl1pPr marL="914400" indent="-914400" algn="l" rtl="0" eaLnBrk="0" fontAlgn="base" hangingPunct="0">
              <a:lnSpc>
                <a:spcPct val="90000"/>
              </a:lnSpc>
              <a:spcBef>
                <a:spcPct val="0"/>
              </a:spcBef>
              <a:spcAft>
                <a:spcPct val="0"/>
              </a:spcAft>
              <a:defRPr sz="4400" kern="1200">
                <a:solidFill>
                  <a:schemeClr val="tx1"/>
                </a:solidFill>
                <a:latin typeface="+mj-lt"/>
                <a:ea typeface="+mj-ea"/>
                <a:cs typeface="+mj-cs"/>
                <a:sym typeface="Calibri Light" panose="020F0302020204030204" pitchFamily="34" charset="0"/>
              </a:defRPr>
            </a:lvl1pPr>
            <a:lvl2pPr marL="9144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2pPr>
            <a:lvl3pPr marL="9144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3pPr>
            <a:lvl4pPr marL="9144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4pPr>
            <a:lvl5pPr marL="9144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5pPr>
            <a:lvl6pPr marL="1371600" indent="-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6pPr>
            <a:lvl7pPr marL="1828800" indent="-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7pPr>
            <a:lvl8pPr marL="2286000" indent="-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8pPr>
            <a:lvl9pPr marL="2743200" indent="-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9pPr>
          </a:lstStyle>
          <a:p>
            <a:r>
              <a:rPr lang="zh-CN" altLang="en-US" sz="4800" b="1" dirty="0">
                <a:solidFill>
                  <a:srgbClr val="3474C6"/>
                </a:solidFill>
                <a:latin typeface="微软雅黑" panose="020B0503020204020204" pitchFamily="34" charset="-122"/>
                <a:ea typeface="微软雅黑" panose="020B0503020204020204" pitchFamily="34" charset="-122"/>
              </a:rPr>
              <a:t>发布服务</a:t>
            </a:r>
          </a:p>
        </p:txBody>
      </p:sp>
      <p:sp>
        <p:nvSpPr>
          <p:cNvPr id="12" name="文本框 11"/>
          <p:cNvSpPr txBox="1"/>
          <p:nvPr/>
        </p:nvSpPr>
        <p:spPr>
          <a:xfrm>
            <a:off x="1008045" y="1074798"/>
            <a:ext cx="4345075" cy="4799965"/>
          </a:xfrm>
          <a:prstGeom prst="rect">
            <a:avLst/>
          </a:prstGeom>
          <a:noFill/>
        </p:spPr>
        <p:txBody>
          <a:bodyPr wrap="square" rtlCol="0">
            <a:spAutoFit/>
          </a:bodyPr>
          <a:lstStyle/>
          <a:p>
            <a:pPr>
              <a:lnSpc>
                <a:spcPct val="150000"/>
              </a:lnSpc>
            </a:pPr>
            <a:r>
              <a:rPr lang="zh-CN" altLang="en-US" sz="1600" b="1" dirty="0">
                <a:solidFill>
                  <a:srgbClr val="1D8DE5"/>
                </a:solidFill>
                <a:latin typeface="微软雅黑" panose="020B0503020204020204" pitchFamily="34" charset="-122"/>
                <a:ea typeface="微软雅黑" panose="020B0503020204020204" pitchFamily="34" charset="-122"/>
              </a:rPr>
              <a:t>三层架构</a:t>
            </a:r>
            <a:endParaRPr lang="en-US" altLang="zh-CN" sz="1600" b="1" dirty="0">
              <a:solidFill>
                <a:srgbClr val="1D8DE5"/>
              </a:solidFill>
              <a:latin typeface="微软雅黑" panose="020B0503020204020204" pitchFamily="34" charset="-122"/>
              <a:ea typeface="微软雅黑" panose="020B0503020204020204" pitchFamily="34" charset="-122"/>
            </a:endParaRPr>
          </a:p>
          <a:p>
            <a:pPr marL="361950" lvl="1" indent="-361950">
              <a:lnSpc>
                <a:spcPct val="150000"/>
              </a:lnSpc>
              <a:buFont typeface="Arial" panose="020B0604020202020204" pitchFamily="34" charset="0"/>
              <a:buChar char="•"/>
            </a:pP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rPr>
              <a:t>展示层</a:t>
            </a:r>
            <a:endPar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endParaRPr>
          </a:p>
          <a:p>
            <a:pPr marL="819150" lvl="2" indent="-361950">
              <a:lnSpc>
                <a:spcPct val="150000"/>
              </a:lnSpc>
              <a:buFont typeface="Wingdings" panose="05000000000000000000" pitchFamily="2" charset="2"/>
              <a:buChar char="ü"/>
            </a:pP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桌面端</a:t>
            </a:r>
            <a:endParaRPr lang="en-US" altLang="zh-CN" dirty="0">
              <a:solidFill>
                <a:schemeClr val="tx1">
                  <a:lumMod val="65000"/>
                  <a:lumOff val="35000"/>
                </a:schemeClr>
              </a:solidFill>
              <a:latin typeface="微软雅黑" panose="020B0503020204020204" pitchFamily="34" charset="-122"/>
              <a:ea typeface="微软雅黑" panose="020B0503020204020204" pitchFamily="34" charset="-122"/>
            </a:endParaRPr>
          </a:p>
          <a:p>
            <a:pPr marL="819150" lvl="2" indent="-361950">
              <a:lnSpc>
                <a:spcPct val="150000"/>
              </a:lnSpc>
              <a:buFont typeface="Wingdings" panose="05000000000000000000" pitchFamily="2" charset="2"/>
              <a:buChar char="ü"/>
            </a:pP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手机端</a:t>
            </a:r>
            <a:endParaRPr lang="en-US" altLang="zh-CN" dirty="0">
              <a:solidFill>
                <a:schemeClr val="tx1">
                  <a:lumMod val="65000"/>
                  <a:lumOff val="35000"/>
                </a:schemeClr>
              </a:solidFill>
              <a:latin typeface="微软雅黑" panose="020B0503020204020204" pitchFamily="34" charset="-122"/>
              <a:ea typeface="微软雅黑" panose="020B0503020204020204" pitchFamily="34" charset="-122"/>
            </a:endParaRPr>
          </a:p>
          <a:p>
            <a:pPr marL="361950" lvl="2" indent="-361950">
              <a:lnSpc>
                <a:spcPct val="150000"/>
              </a:lnSpc>
              <a:buFont typeface="Arial" panose="020B0604020202020204" pitchFamily="34" charset="0"/>
              <a:buChar char="•"/>
            </a:pP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rPr>
              <a:t>地图服务层</a:t>
            </a:r>
            <a:endPar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endParaRPr>
          </a:p>
          <a:p>
            <a:pPr marL="819150" lvl="3" indent="-361950">
              <a:lnSpc>
                <a:spcPct val="150000"/>
              </a:lnSpc>
              <a:buFont typeface="Wingdings" panose="05000000000000000000" pitchFamily="2" charset="2"/>
              <a:buChar char="ü"/>
            </a:pPr>
            <a:r>
              <a:rPr lang="en-US" altLang="zh-CN" dirty="0">
                <a:solidFill>
                  <a:schemeClr val="tx1">
                    <a:lumMod val="65000"/>
                    <a:lumOff val="35000"/>
                  </a:schemeClr>
                </a:solidFill>
                <a:latin typeface="微软雅黑" panose="020B0503020204020204" pitchFamily="34" charset="-122"/>
                <a:ea typeface="微软雅黑" panose="020B0503020204020204" pitchFamily="34" charset="-122"/>
              </a:rPr>
              <a:t>OGC</a:t>
            </a: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标准服务</a:t>
            </a:r>
            <a:endParaRPr lang="en-US" altLang="zh-CN" dirty="0">
              <a:solidFill>
                <a:schemeClr val="tx1">
                  <a:lumMod val="65000"/>
                  <a:lumOff val="35000"/>
                </a:schemeClr>
              </a:solidFill>
              <a:latin typeface="微软雅黑" panose="020B0503020204020204" pitchFamily="34" charset="-122"/>
              <a:ea typeface="微软雅黑" panose="020B0503020204020204" pitchFamily="34" charset="-122"/>
            </a:endParaRPr>
          </a:p>
          <a:p>
            <a:pPr marL="819150" lvl="3" indent="-361950">
              <a:lnSpc>
                <a:spcPct val="150000"/>
              </a:lnSpc>
              <a:buFont typeface="Wingdings" panose="05000000000000000000" pitchFamily="2" charset="2"/>
              <a:buChar char="ü"/>
            </a:pP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自定义扩展服务</a:t>
            </a:r>
          </a:p>
          <a:p>
            <a:pPr marL="361950" lvl="2" indent="-361950">
              <a:lnSpc>
                <a:spcPct val="150000"/>
              </a:lnSpc>
              <a:buFont typeface="Arial" panose="020B0604020202020204" pitchFamily="34" charset="0"/>
              <a:buChar char="•"/>
            </a:pP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rPr>
              <a:t>数据层</a:t>
            </a:r>
            <a:endPar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endParaRPr>
          </a:p>
          <a:p>
            <a:pPr marL="819150" lvl="3" indent="-361950">
              <a:lnSpc>
                <a:spcPct val="150000"/>
              </a:lnSpc>
              <a:buFont typeface="Wingdings" panose="05000000000000000000" pitchFamily="2" charset="2"/>
              <a:buChar char="ü"/>
            </a:pP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栅格数据</a:t>
            </a:r>
            <a:endParaRPr lang="en-US" altLang="zh-CN" dirty="0">
              <a:solidFill>
                <a:schemeClr val="tx1">
                  <a:lumMod val="65000"/>
                  <a:lumOff val="35000"/>
                </a:schemeClr>
              </a:solidFill>
              <a:latin typeface="微软雅黑" panose="020B0503020204020204" pitchFamily="34" charset="-122"/>
              <a:ea typeface="微软雅黑" panose="020B0503020204020204" pitchFamily="34" charset="-122"/>
            </a:endParaRPr>
          </a:p>
          <a:p>
            <a:pPr marL="819150" lvl="3" indent="-361950">
              <a:lnSpc>
                <a:spcPct val="150000"/>
              </a:lnSpc>
              <a:buFont typeface="Wingdings" panose="05000000000000000000" pitchFamily="2" charset="2"/>
              <a:buChar char="ü"/>
            </a:pP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矢量数据</a:t>
            </a:r>
          </a:p>
          <a:p>
            <a:pPr marL="342900" indent="-342900">
              <a:lnSpc>
                <a:spcPct val="150000"/>
              </a:lnSpc>
              <a:buFont typeface="Arial" panose="020B0604020202020204" pitchFamily="34" charset="0"/>
              <a:buChar char="•"/>
            </a:pPr>
            <a:endParaRPr lang="en-US" altLang="zh-CN" sz="20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pic>
        <p:nvPicPr>
          <p:cNvPr id="13" name="图片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50393" y="98323"/>
            <a:ext cx="5676412" cy="632429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2"/>
          <p:cNvGrpSpPr/>
          <p:nvPr/>
        </p:nvGrpSpPr>
        <p:grpSpPr>
          <a:xfrm>
            <a:off x="4565165" y="2239207"/>
            <a:ext cx="1342103" cy="4552743"/>
            <a:chOff x="4497049" y="2305258"/>
            <a:chExt cx="1342103" cy="4552742"/>
          </a:xfrm>
        </p:grpSpPr>
        <p:sp>
          <p:nvSpPr>
            <p:cNvPr id="6" name="Arc 43"/>
            <p:cNvSpPr/>
            <p:nvPr/>
          </p:nvSpPr>
          <p:spPr>
            <a:xfrm>
              <a:off x="5147210" y="2305258"/>
              <a:ext cx="691942" cy="691942"/>
            </a:xfrm>
            <a:prstGeom prst="arc">
              <a:avLst/>
            </a:prstGeom>
            <a:ln w="63500">
              <a:solidFill>
                <a:schemeClr val="accent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id-ID">
                <a:cs typeface="+mn-ea"/>
                <a:sym typeface="+mn-lt"/>
              </a:endParaRPr>
            </a:p>
          </p:txBody>
        </p:sp>
        <p:cxnSp>
          <p:nvCxnSpPr>
            <p:cNvPr id="7" name="Straight Connector 48"/>
            <p:cNvCxnSpPr>
              <a:stCxn id="6" idx="2"/>
            </p:cNvCxnSpPr>
            <p:nvPr/>
          </p:nvCxnSpPr>
          <p:spPr>
            <a:xfrm>
              <a:off x="5839152" y="2651229"/>
              <a:ext cx="0" cy="4206771"/>
            </a:xfrm>
            <a:prstGeom prst="line">
              <a:avLst/>
            </a:prstGeom>
            <a:ln w="635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8" name="Straight Connector 69"/>
            <p:cNvCxnSpPr/>
            <p:nvPr/>
          </p:nvCxnSpPr>
          <p:spPr>
            <a:xfrm flipH="1">
              <a:off x="4497049" y="2305258"/>
              <a:ext cx="1011122" cy="0"/>
            </a:xfrm>
            <a:prstGeom prst="line">
              <a:avLst/>
            </a:prstGeom>
            <a:ln w="63500">
              <a:solidFill>
                <a:schemeClr val="accent6"/>
              </a:solidFill>
            </a:ln>
          </p:spPr>
          <p:style>
            <a:lnRef idx="1">
              <a:schemeClr val="accent1"/>
            </a:lnRef>
            <a:fillRef idx="0">
              <a:schemeClr val="accent1"/>
            </a:fillRef>
            <a:effectRef idx="0">
              <a:schemeClr val="accent1"/>
            </a:effectRef>
            <a:fontRef idx="minor">
              <a:schemeClr val="tx1"/>
            </a:fontRef>
          </p:style>
        </p:cxnSp>
      </p:grpSp>
      <p:grpSp>
        <p:nvGrpSpPr>
          <p:cNvPr id="9" name="Group 70"/>
          <p:cNvGrpSpPr/>
          <p:nvPr/>
        </p:nvGrpSpPr>
        <p:grpSpPr>
          <a:xfrm>
            <a:off x="6147471" y="1804495"/>
            <a:ext cx="1867783" cy="4987455"/>
            <a:chOff x="6200535" y="2305258"/>
            <a:chExt cx="1867782" cy="4987454"/>
          </a:xfrm>
        </p:grpSpPr>
        <p:sp>
          <p:nvSpPr>
            <p:cNvPr id="10" name="Arc 71"/>
            <p:cNvSpPr/>
            <p:nvPr/>
          </p:nvSpPr>
          <p:spPr>
            <a:xfrm flipH="1">
              <a:off x="6200535" y="2305258"/>
              <a:ext cx="691942" cy="691942"/>
            </a:xfrm>
            <a:prstGeom prst="arc">
              <a:avLst/>
            </a:prstGeom>
            <a:ln w="63500">
              <a:solidFill>
                <a:schemeClr val="accent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id-ID">
                <a:cs typeface="+mn-ea"/>
                <a:sym typeface="+mn-lt"/>
              </a:endParaRPr>
            </a:p>
          </p:txBody>
        </p:sp>
        <p:cxnSp>
          <p:nvCxnSpPr>
            <p:cNvPr id="11" name="Straight Connector 72"/>
            <p:cNvCxnSpPr>
              <a:stCxn id="10" idx="2"/>
            </p:cNvCxnSpPr>
            <p:nvPr/>
          </p:nvCxnSpPr>
          <p:spPr>
            <a:xfrm>
              <a:off x="6200535" y="2651229"/>
              <a:ext cx="0" cy="4641483"/>
            </a:xfrm>
            <a:prstGeom prst="line">
              <a:avLst/>
            </a:prstGeom>
            <a:ln w="635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2" name="Straight Connector 73"/>
            <p:cNvCxnSpPr/>
            <p:nvPr/>
          </p:nvCxnSpPr>
          <p:spPr>
            <a:xfrm>
              <a:off x="6531516" y="2305258"/>
              <a:ext cx="1536801" cy="0"/>
            </a:xfrm>
            <a:prstGeom prst="line">
              <a:avLst/>
            </a:prstGeom>
            <a:ln w="63500">
              <a:solidFill>
                <a:schemeClr val="accent6"/>
              </a:solidFill>
            </a:ln>
          </p:spPr>
          <p:style>
            <a:lnRef idx="1">
              <a:schemeClr val="accent1"/>
            </a:lnRef>
            <a:fillRef idx="0">
              <a:schemeClr val="accent1"/>
            </a:fillRef>
            <a:effectRef idx="0">
              <a:schemeClr val="accent1"/>
            </a:effectRef>
            <a:fontRef idx="minor">
              <a:schemeClr val="tx1"/>
            </a:fontRef>
          </p:style>
        </p:cxnSp>
      </p:grpSp>
      <p:grpSp>
        <p:nvGrpSpPr>
          <p:cNvPr id="13" name="Group 74"/>
          <p:cNvGrpSpPr/>
          <p:nvPr/>
        </p:nvGrpSpPr>
        <p:grpSpPr>
          <a:xfrm>
            <a:off x="3485553" y="3588614"/>
            <a:ext cx="2553731" cy="3203337"/>
            <a:chOff x="3777522" y="3654663"/>
            <a:chExt cx="2553730" cy="3203337"/>
          </a:xfrm>
        </p:grpSpPr>
        <p:sp>
          <p:nvSpPr>
            <p:cNvPr id="14" name="Arc 75"/>
            <p:cNvSpPr/>
            <p:nvPr/>
          </p:nvSpPr>
          <p:spPr>
            <a:xfrm>
              <a:off x="5639310" y="3654663"/>
              <a:ext cx="691942" cy="691942"/>
            </a:xfrm>
            <a:prstGeom prst="arc">
              <a:avLst/>
            </a:prstGeom>
            <a:ln w="63500">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id-ID">
                <a:cs typeface="+mn-ea"/>
                <a:sym typeface="+mn-lt"/>
              </a:endParaRPr>
            </a:p>
          </p:txBody>
        </p:sp>
        <p:cxnSp>
          <p:nvCxnSpPr>
            <p:cNvPr id="15" name="Straight Connector 76"/>
            <p:cNvCxnSpPr>
              <a:stCxn id="14" idx="2"/>
            </p:cNvCxnSpPr>
            <p:nvPr/>
          </p:nvCxnSpPr>
          <p:spPr>
            <a:xfrm>
              <a:off x="6331252" y="4000634"/>
              <a:ext cx="0" cy="2857366"/>
            </a:xfrm>
            <a:prstGeom prst="line">
              <a:avLst/>
            </a:prstGeom>
            <a:ln w="635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6" name="Straight Connector 77"/>
            <p:cNvCxnSpPr/>
            <p:nvPr/>
          </p:nvCxnSpPr>
          <p:spPr>
            <a:xfrm flipH="1">
              <a:off x="3777522" y="3654663"/>
              <a:ext cx="2222749" cy="0"/>
            </a:xfrm>
            <a:prstGeom prst="line">
              <a:avLst/>
            </a:prstGeom>
            <a:ln w="63500">
              <a:solidFill>
                <a:schemeClr val="accent5"/>
              </a:solidFill>
            </a:ln>
          </p:spPr>
          <p:style>
            <a:lnRef idx="1">
              <a:schemeClr val="accent1"/>
            </a:lnRef>
            <a:fillRef idx="0">
              <a:schemeClr val="accent1"/>
            </a:fillRef>
            <a:effectRef idx="0">
              <a:schemeClr val="accent1"/>
            </a:effectRef>
            <a:fontRef idx="minor">
              <a:schemeClr val="tx1"/>
            </a:fontRef>
          </p:style>
        </p:cxnSp>
      </p:grpSp>
      <p:grpSp>
        <p:nvGrpSpPr>
          <p:cNvPr id="17" name="Group 78"/>
          <p:cNvGrpSpPr/>
          <p:nvPr/>
        </p:nvGrpSpPr>
        <p:grpSpPr>
          <a:xfrm flipH="1">
            <a:off x="6280219" y="4921509"/>
            <a:ext cx="1342103" cy="1870440"/>
            <a:chOff x="4497049" y="2305258"/>
            <a:chExt cx="1342103" cy="1870440"/>
          </a:xfrm>
        </p:grpSpPr>
        <p:sp>
          <p:nvSpPr>
            <p:cNvPr id="18" name="Arc 79"/>
            <p:cNvSpPr/>
            <p:nvPr/>
          </p:nvSpPr>
          <p:spPr>
            <a:xfrm>
              <a:off x="5147210" y="2305258"/>
              <a:ext cx="691942" cy="691942"/>
            </a:xfrm>
            <a:prstGeom prst="arc">
              <a:avLst/>
            </a:prstGeom>
            <a:ln w="63500">
              <a:solidFill>
                <a:schemeClr val="accent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id-ID">
                <a:cs typeface="+mn-ea"/>
                <a:sym typeface="+mn-lt"/>
              </a:endParaRPr>
            </a:p>
          </p:txBody>
        </p:sp>
        <p:cxnSp>
          <p:nvCxnSpPr>
            <p:cNvPr id="19" name="Straight Connector 80"/>
            <p:cNvCxnSpPr>
              <a:stCxn id="18" idx="2"/>
            </p:cNvCxnSpPr>
            <p:nvPr/>
          </p:nvCxnSpPr>
          <p:spPr>
            <a:xfrm flipH="1">
              <a:off x="5839152" y="2651229"/>
              <a:ext cx="0" cy="1524469"/>
            </a:xfrm>
            <a:prstGeom prst="line">
              <a:avLst/>
            </a:prstGeom>
            <a:ln w="635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0" name="Straight Connector 81"/>
            <p:cNvCxnSpPr/>
            <p:nvPr/>
          </p:nvCxnSpPr>
          <p:spPr>
            <a:xfrm flipH="1">
              <a:off x="4497049" y="2305258"/>
              <a:ext cx="1011122" cy="0"/>
            </a:xfrm>
            <a:prstGeom prst="line">
              <a:avLst/>
            </a:prstGeom>
            <a:ln w="63500">
              <a:solidFill>
                <a:schemeClr val="accent3"/>
              </a:solidFill>
            </a:ln>
          </p:spPr>
          <p:style>
            <a:lnRef idx="1">
              <a:schemeClr val="accent1"/>
            </a:lnRef>
            <a:fillRef idx="0">
              <a:schemeClr val="accent1"/>
            </a:fillRef>
            <a:effectRef idx="0">
              <a:schemeClr val="accent1"/>
            </a:effectRef>
            <a:fontRef idx="minor">
              <a:schemeClr val="tx1"/>
            </a:fontRef>
          </p:style>
        </p:cxnSp>
      </p:grpSp>
      <p:grpSp>
        <p:nvGrpSpPr>
          <p:cNvPr id="21" name="Group 82"/>
          <p:cNvGrpSpPr/>
          <p:nvPr/>
        </p:nvGrpSpPr>
        <p:grpSpPr>
          <a:xfrm>
            <a:off x="6389319" y="3430042"/>
            <a:ext cx="2102011" cy="3361907"/>
            <a:chOff x="6442383" y="3675973"/>
            <a:chExt cx="2102010" cy="3361907"/>
          </a:xfrm>
        </p:grpSpPr>
        <p:sp>
          <p:nvSpPr>
            <p:cNvPr id="22" name="Arc 83"/>
            <p:cNvSpPr/>
            <p:nvPr/>
          </p:nvSpPr>
          <p:spPr>
            <a:xfrm flipH="1">
              <a:off x="6442383" y="3675973"/>
              <a:ext cx="691942" cy="691942"/>
            </a:xfrm>
            <a:prstGeom prst="arc">
              <a:avLst/>
            </a:prstGeom>
            <a:ln w="63500">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id-ID">
                <a:cs typeface="+mn-ea"/>
                <a:sym typeface="+mn-lt"/>
              </a:endParaRPr>
            </a:p>
          </p:txBody>
        </p:sp>
        <p:cxnSp>
          <p:nvCxnSpPr>
            <p:cNvPr id="23" name="Straight Connector 84"/>
            <p:cNvCxnSpPr>
              <a:stCxn id="22" idx="2"/>
            </p:cNvCxnSpPr>
            <p:nvPr/>
          </p:nvCxnSpPr>
          <p:spPr>
            <a:xfrm>
              <a:off x="6442383" y="4021944"/>
              <a:ext cx="0" cy="3015936"/>
            </a:xfrm>
            <a:prstGeom prst="line">
              <a:avLst/>
            </a:prstGeom>
            <a:ln w="635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4" name="Straight Connector 85"/>
            <p:cNvCxnSpPr/>
            <p:nvPr/>
          </p:nvCxnSpPr>
          <p:spPr>
            <a:xfrm>
              <a:off x="6773364" y="3675973"/>
              <a:ext cx="1771029" cy="0"/>
            </a:xfrm>
            <a:prstGeom prst="line">
              <a:avLst/>
            </a:prstGeom>
            <a:ln w="63500">
              <a:solidFill>
                <a:schemeClr val="accent5"/>
              </a:solidFill>
            </a:ln>
          </p:spPr>
          <p:style>
            <a:lnRef idx="1">
              <a:schemeClr val="accent1"/>
            </a:lnRef>
            <a:fillRef idx="0">
              <a:schemeClr val="accent1"/>
            </a:fillRef>
            <a:effectRef idx="0">
              <a:schemeClr val="accent1"/>
            </a:effectRef>
            <a:fontRef idx="minor">
              <a:schemeClr val="tx1"/>
            </a:fontRef>
          </p:style>
        </p:cxnSp>
      </p:grpSp>
      <p:grpSp>
        <p:nvGrpSpPr>
          <p:cNvPr id="25" name="Group 86"/>
          <p:cNvGrpSpPr/>
          <p:nvPr/>
        </p:nvGrpSpPr>
        <p:grpSpPr>
          <a:xfrm>
            <a:off x="4685083" y="4894398"/>
            <a:ext cx="1113611" cy="1897553"/>
            <a:chOff x="4738147" y="4960447"/>
            <a:chExt cx="1113610" cy="1897553"/>
          </a:xfrm>
        </p:grpSpPr>
        <p:sp>
          <p:nvSpPr>
            <p:cNvPr id="26" name="Arc 87"/>
            <p:cNvSpPr/>
            <p:nvPr/>
          </p:nvSpPr>
          <p:spPr>
            <a:xfrm>
              <a:off x="5159815" y="4960447"/>
              <a:ext cx="691942" cy="691942"/>
            </a:xfrm>
            <a:prstGeom prst="arc">
              <a:avLst/>
            </a:prstGeom>
            <a:ln w="63500">
              <a:solidFill>
                <a:schemeClr val="accent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id-ID">
                <a:cs typeface="+mn-ea"/>
                <a:sym typeface="+mn-lt"/>
              </a:endParaRPr>
            </a:p>
          </p:txBody>
        </p:sp>
        <p:cxnSp>
          <p:nvCxnSpPr>
            <p:cNvPr id="27" name="Straight Connector 88"/>
            <p:cNvCxnSpPr>
              <a:stCxn id="26" idx="2"/>
            </p:cNvCxnSpPr>
            <p:nvPr/>
          </p:nvCxnSpPr>
          <p:spPr>
            <a:xfrm>
              <a:off x="5851757" y="5306418"/>
              <a:ext cx="0" cy="1551582"/>
            </a:xfrm>
            <a:prstGeom prst="line">
              <a:avLst/>
            </a:prstGeom>
            <a:ln w="635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8" name="Straight Connector 89"/>
            <p:cNvCxnSpPr/>
            <p:nvPr/>
          </p:nvCxnSpPr>
          <p:spPr>
            <a:xfrm flipH="1">
              <a:off x="4738147" y="4960447"/>
              <a:ext cx="782630" cy="0"/>
            </a:xfrm>
            <a:prstGeom prst="line">
              <a:avLst/>
            </a:prstGeom>
            <a:ln w="63500">
              <a:solidFill>
                <a:schemeClr val="accent3"/>
              </a:solidFill>
            </a:ln>
          </p:spPr>
          <p:style>
            <a:lnRef idx="1">
              <a:schemeClr val="accent1"/>
            </a:lnRef>
            <a:fillRef idx="0">
              <a:schemeClr val="accent1"/>
            </a:fillRef>
            <a:effectRef idx="0">
              <a:schemeClr val="accent1"/>
            </a:effectRef>
            <a:fontRef idx="minor">
              <a:schemeClr val="tx1"/>
            </a:fontRef>
          </p:style>
        </p:cxnSp>
      </p:grpSp>
      <p:sp>
        <p:nvSpPr>
          <p:cNvPr id="29" name="Rounded Rectangle 90"/>
          <p:cNvSpPr/>
          <p:nvPr/>
        </p:nvSpPr>
        <p:spPr>
          <a:xfrm>
            <a:off x="7358305" y="1366242"/>
            <a:ext cx="876515" cy="876511"/>
          </a:xfrm>
          <a:prstGeom prst="roundRect">
            <a:avLst>
              <a:gd name="adj" fmla="val 16554"/>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zh-CN" altLang="en-US" sz="1600" dirty="0">
                <a:solidFill>
                  <a:srgbClr val="FFFFFF"/>
                </a:solidFill>
                <a:cs typeface="+mn-ea"/>
                <a:sym typeface="+mn-lt"/>
              </a:rPr>
              <a:t>交通服务分析</a:t>
            </a:r>
            <a:endParaRPr lang="en-US" sz="1600" dirty="0">
              <a:solidFill>
                <a:srgbClr val="FFFFFF"/>
              </a:solidFill>
              <a:cs typeface="+mn-ea"/>
              <a:sym typeface="+mn-lt"/>
            </a:endParaRPr>
          </a:p>
        </p:txBody>
      </p:sp>
      <p:sp>
        <p:nvSpPr>
          <p:cNvPr id="30" name="Rounded Rectangle 91"/>
          <p:cNvSpPr/>
          <p:nvPr/>
        </p:nvSpPr>
        <p:spPr>
          <a:xfrm>
            <a:off x="8061772" y="2970479"/>
            <a:ext cx="876515" cy="876511"/>
          </a:xfrm>
          <a:prstGeom prst="roundRect">
            <a:avLst>
              <a:gd name="adj" fmla="val 16554"/>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zh-CN" altLang="en-US" sz="1600" dirty="0">
                <a:solidFill>
                  <a:srgbClr val="FFFFFF"/>
                </a:solidFill>
                <a:cs typeface="+mn-ea"/>
                <a:sym typeface="+mn-lt"/>
              </a:rPr>
              <a:t>三维服务</a:t>
            </a:r>
            <a:endParaRPr lang="en-AU" sz="1600" dirty="0">
              <a:solidFill>
                <a:srgbClr val="FFFFFF"/>
              </a:solidFill>
              <a:cs typeface="+mn-ea"/>
              <a:sym typeface="+mn-lt"/>
            </a:endParaRPr>
          </a:p>
        </p:txBody>
      </p:sp>
      <p:sp>
        <p:nvSpPr>
          <p:cNvPr id="31" name="Rounded Rectangle 92"/>
          <p:cNvSpPr/>
          <p:nvPr/>
        </p:nvSpPr>
        <p:spPr>
          <a:xfrm>
            <a:off x="7289639" y="4499766"/>
            <a:ext cx="876515" cy="876511"/>
          </a:xfrm>
          <a:prstGeom prst="roundRect">
            <a:avLst>
              <a:gd name="adj" fmla="val 16554"/>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r>
              <a:rPr lang="zh-CN" altLang="en-US" sz="1600" dirty="0">
                <a:solidFill>
                  <a:srgbClr val="FFFFFF"/>
                </a:solidFill>
                <a:cs typeface="+mn-ea"/>
                <a:sym typeface="+mn-lt"/>
              </a:rPr>
              <a:t>三维分析服务</a:t>
            </a:r>
            <a:endParaRPr lang="en-US" sz="1600" dirty="0">
              <a:solidFill>
                <a:srgbClr val="FFFFFF"/>
              </a:solidFill>
              <a:cs typeface="+mn-ea"/>
              <a:sym typeface="+mn-lt"/>
            </a:endParaRPr>
          </a:p>
        </p:txBody>
      </p:sp>
      <p:sp>
        <p:nvSpPr>
          <p:cNvPr id="32" name="Rounded Rectangle 93"/>
          <p:cNvSpPr/>
          <p:nvPr/>
        </p:nvSpPr>
        <p:spPr>
          <a:xfrm flipH="1">
            <a:off x="3899506" y="1800952"/>
            <a:ext cx="876515" cy="876512"/>
          </a:xfrm>
          <a:prstGeom prst="roundRect">
            <a:avLst>
              <a:gd name="adj" fmla="val 16554"/>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zh-CN" altLang="en-US" sz="1600" dirty="0">
                <a:solidFill>
                  <a:srgbClr val="FFFFFF"/>
                </a:solidFill>
                <a:cs typeface="+mn-ea"/>
                <a:sym typeface="+mn-lt"/>
              </a:rPr>
              <a:t>地图服务</a:t>
            </a:r>
            <a:endParaRPr lang="en-US" sz="1600" dirty="0">
              <a:solidFill>
                <a:srgbClr val="FFFFFF"/>
              </a:solidFill>
              <a:cs typeface="+mn-ea"/>
              <a:sym typeface="+mn-lt"/>
            </a:endParaRPr>
          </a:p>
        </p:txBody>
      </p:sp>
      <p:sp>
        <p:nvSpPr>
          <p:cNvPr id="33" name="Rounded Rectangle 94"/>
          <p:cNvSpPr/>
          <p:nvPr/>
        </p:nvSpPr>
        <p:spPr>
          <a:xfrm flipH="1">
            <a:off x="3350279" y="3150357"/>
            <a:ext cx="876512" cy="876512"/>
          </a:xfrm>
          <a:prstGeom prst="roundRect">
            <a:avLst>
              <a:gd name="adj" fmla="val 16554"/>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zh-CN" altLang="en-US" sz="1600" dirty="0">
                <a:solidFill>
                  <a:schemeClr val="bg1"/>
                </a:solidFill>
                <a:cs typeface="+mn-ea"/>
                <a:sym typeface="+mn-lt"/>
              </a:rPr>
              <a:t>数据服务</a:t>
            </a:r>
            <a:endParaRPr lang="en-US" sz="1600" dirty="0">
              <a:solidFill>
                <a:schemeClr val="bg1"/>
              </a:solidFill>
              <a:cs typeface="+mn-ea"/>
              <a:sym typeface="+mn-lt"/>
            </a:endParaRPr>
          </a:p>
        </p:txBody>
      </p:sp>
      <p:sp>
        <p:nvSpPr>
          <p:cNvPr id="34" name="Rounded Rectangle 95"/>
          <p:cNvSpPr/>
          <p:nvPr/>
        </p:nvSpPr>
        <p:spPr>
          <a:xfrm flipH="1">
            <a:off x="4146392" y="4499764"/>
            <a:ext cx="876512" cy="876512"/>
          </a:xfrm>
          <a:prstGeom prst="roundRect">
            <a:avLst>
              <a:gd name="adj" fmla="val 16554"/>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zh-CN" altLang="en-US" sz="1600" dirty="0">
                <a:solidFill>
                  <a:schemeClr val="bg1"/>
                </a:solidFill>
                <a:cs typeface="+mn-ea"/>
                <a:sym typeface="+mn-lt"/>
              </a:rPr>
              <a:t>空间分析服务</a:t>
            </a:r>
            <a:endParaRPr lang="en-US" sz="1600" dirty="0">
              <a:solidFill>
                <a:schemeClr val="bg1"/>
              </a:solidFill>
              <a:cs typeface="+mn-ea"/>
              <a:sym typeface="+mn-lt"/>
            </a:endParaRPr>
          </a:p>
        </p:txBody>
      </p:sp>
      <p:grpSp>
        <p:nvGrpSpPr>
          <p:cNvPr id="35" name="Group 108"/>
          <p:cNvGrpSpPr/>
          <p:nvPr/>
        </p:nvGrpSpPr>
        <p:grpSpPr>
          <a:xfrm>
            <a:off x="6508587" y="5907185"/>
            <a:ext cx="811208" cy="884765"/>
            <a:chOff x="6561650" y="5973235"/>
            <a:chExt cx="811208" cy="884765"/>
          </a:xfrm>
        </p:grpSpPr>
        <p:grpSp>
          <p:nvGrpSpPr>
            <p:cNvPr id="36" name="Group 109"/>
            <p:cNvGrpSpPr/>
            <p:nvPr/>
          </p:nvGrpSpPr>
          <p:grpSpPr>
            <a:xfrm flipH="1">
              <a:off x="6561650" y="6082209"/>
              <a:ext cx="691942" cy="775791"/>
              <a:chOff x="5147210" y="2305258"/>
              <a:chExt cx="691942" cy="775791"/>
            </a:xfrm>
          </p:grpSpPr>
          <p:sp>
            <p:nvSpPr>
              <p:cNvPr id="38" name="Arc 112"/>
              <p:cNvSpPr/>
              <p:nvPr/>
            </p:nvSpPr>
            <p:spPr>
              <a:xfrm>
                <a:off x="5147210" y="2305258"/>
                <a:ext cx="691942" cy="691942"/>
              </a:xfrm>
              <a:prstGeom prst="arc">
                <a:avLst/>
              </a:prstGeom>
              <a:ln w="6350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id-ID">
                  <a:cs typeface="+mn-ea"/>
                  <a:sym typeface="+mn-lt"/>
                </a:endParaRPr>
              </a:p>
            </p:txBody>
          </p:sp>
          <p:cxnSp>
            <p:nvCxnSpPr>
              <p:cNvPr id="39" name="Straight Connector 113"/>
              <p:cNvCxnSpPr>
                <a:stCxn id="38" idx="2"/>
              </p:cNvCxnSpPr>
              <p:nvPr/>
            </p:nvCxnSpPr>
            <p:spPr>
              <a:xfrm flipH="1">
                <a:off x="5839152" y="2651229"/>
                <a:ext cx="0" cy="429820"/>
              </a:xfrm>
              <a:prstGeom prst="line">
                <a:avLst/>
              </a:prstGeom>
              <a:ln w="635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0" name="Straight Connector 114"/>
              <p:cNvCxnSpPr/>
              <p:nvPr/>
            </p:nvCxnSpPr>
            <p:spPr>
              <a:xfrm flipH="1">
                <a:off x="5147210" y="2305258"/>
                <a:ext cx="360961" cy="0"/>
              </a:xfrm>
              <a:prstGeom prst="line">
                <a:avLst/>
              </a:prstGeom>
              <a:ln w="635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37" name="Oval 111"/>
            <p:cNvSpPr/>
            <p:nvPr/>
          </p:nvSpPr>
          <p:spPr>
            <a:xfrm>
              <a:off x="7154912" y="5973235"/>
              <a:ext cx="217946" cy="217946"/>
            </a:xfrm>
            <a:prstGeom prst="ellipse">
              <a:avLst/>
            </a:prstGeom>
            <a:solidFill>
              <a:schemeClr val="bg1">
                <a:lumMod val="6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cs typeface="+mn-ea"/>
                <a:sym typeface="+mn-lt"/>
              </a:endParaRPr>
            </a:p>
          </p:txBody>
        </p:sp>
      </p:grpSp>
      <p:grpSp>
        <p:nvGrpSpPr>
          <p:cNvPr id="41" name="Group 115"/>
          <p:cNvGrpSpPr/>
          <p:nvPr/>
        </p:nvGrpSpPr>
        <p:grpSpPr>
          <a:xfrm flipH="1">
            <a:off x="4884191" y="6057084"/>
            <a:ext cx="811208" cy="800916"/>
            <a:chOff x="6561650" y="5973235"/>
            <a:chExt cx="811208" cy="800916"/>
          </a:xfrm>
        </p:grpSpPr>
        <p:grpSp>
          <p:nvGrpSpPr>
            <p:cNvPr id="42" name="Group 116"/>
            <p:cNvGrpSpPr/>
            <p:nvPr/>
          </p:nvGrpSpPr>
          <p:grpSpPr>
            <a:xfrm flipH="1">
              <a:off x="6561650" y="6082209"/>
              <a:ext cx="691942" cy="691942"/>
              <a:chOff x="5147210" y="2305258"/>
              <a:chExt cx="691942" cy="691942"/>
            </a:xfrm>
          </p:grpSpPr>
          <p:sp>
            <p:nvSpPr>
              <p:cNvPr id="44" name="Arc 118"/>
              <p:cNvSpPr/>
              <p:nvPr/>
            </p:nvSpPr>
            <p:spPr>
              <a:xfrm>
                <a:off x="5147210" y="2305258"/>
                <a:ext cx="691942" cy="691942"/>
              </a:xfrm>
              <a:prstGeom prst="arc">
                <a:avLst/>
              </a:prstGeom>
              <a:ln w="6350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id-ID">
                  <a:cs typeface="+mn-ea"/>
                  <a:sym typeface="+mn-lt"/>
                </a:endParaRPr>
              </a:p>
            </p:txBody>
          </p:sp>
          <p:cxnSp>
            <p:nvCxnSpPr>
              <p:cNvPr id="45" name="Straight Connector 119"/>
              <p:cNvCxnSpPr>
                <a:stCxn id="44" idx="2"/>
              </p:cNvCxnSpPr>
              <p:nvPr/>
            </p:nvCxnSpPr>
            <p:spPr>
              <a:xfrm>
                <a:off x="5839152" y="2651229"/>
                <a:ext cx="0" cy="279920"/>
              </a:xfrm>
              <a:prstGeom prst="line">
                <a:avLst/>
              </a:prstGeom>
              <a:ln w="635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6" name="Straight Connector 120"/>
              <p:cNvCxnSpPr/>
              <p:nvPr/>
            </p:nvCxnSpPr>
            <p:spPr>
              <a:xfrm flipH="1">
                <a:off x="5147210" y="2305258"/>
                <a:ext cx="360961" cy="0"/>
              </a:xfrm>
              <a:prstGeom prst="line">
                <a:avLst/>
              </a:prstGeom>
              <a:ln w="635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43" name="Oval 117"/>
            <p:cNvSpPr/>
            <p:nvPr/>
          </p:nvSpPr>
          <p:spPr>
            <a:xfrm>
              <a:off x="7154912" y="5973235"/>
              <a:ext cx="217946" cy="217946"/>
            </a:xfrm>
            <a:prstGeom prst="ellipse">
              <a:avLst/>
            </a:prstGeom>
            <a:solidFill>
              <a:srgbClr val="A6A6A6"/>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cs typeface="+mn-ea"/>
                <a:sym typeface="+mn-lt"/>
              </a:endParaRPr>
            </a:p>
          </p:txBody>
        </p:sp>
      </p:grpSp>
      <p:sp>
        <p:nvSpPr>
          <p:cNvPr id="47" name="object 63"/>
          <p:cNvSpPr txBox="1"/>
          <p:nvPr/>
        </p:nvSpPr>
        <p:spPr>
          <a:xfrm>
            <a:off x="8689096" y="1465925"/>
            <a:ext cx="2914169" cy="530915"/>
          </a:xfrm>
          <a:prstGeom prst="rect">
            <a:avLst/>
          </a:prstGeom>
        </p:spPr>
        <p:txBody>
          <a:bodyPr vert="horz" wrap="square" lIns="0" tIns="0" rIns="0" bIns="0" rtlCol="0">
            <a:spAutoFit/>
          </a:bodyPr>
          <a:lstStyle/>
          <a:p>
            <a:pPr marL="12700">
              <a:lnSpc>
                <a:spcPct val="100000"/>
              </a:lnSpc>
            </a:pPr>
            <a:r>
              <a:rPr sz="1600" dirty="0">
                <a:latin typeface="微软雅黑" panose="020B0503020204020204" pitchFamily="34" charset="-122"/>
                <a:cs typeface="微软雅黑" panose="020B0503020204020204" pitchFamily="34" charset="-122"/>
              </a:rPr>
              <a:t>对公交路线和公交换乘</a:t>
            </a:r>
            <a:r>
              <a:rPr sz="1600" spc="-15" dirty="0">
                <a:latin typeface="微软雅黑" panose="020B0503020204020204" pitchFamily="34" charset="-122"/>
                <a:cs typeface="微软雅黑" panose="020B0503020204020204" pitchFamily="34" charset="-122"/>
              </a:rPr>
              <a:t>方</a:t>
            </a:r>
            <a:r>
              <a:rPr sz="1600" dirty="0">
                <a:latin typeface="微软雅黑" panose="020B0503020204020204" pitchFamily="34" charset="-122"/>
                <a:cs typeface="微软雅黑" panose="020B0503020204020204" pitchFamily="34" charset="-122"/>
              </a:rPr>
              <a:t>案进行</a:t>
            </a:r>
          </a:p>
          <a:p>
            <a:pPr marL="12700">
              <a:lnSpc>
                <a:spcPct val="100000"/>
              </a:lnSpc>
              <a:spcBef>
                <a:spcPts val="335"/>
              </a:spcBef>
            </a:pPr>
            <a:r>
              <a:rPr sz="1600" spc="-5" dirty="0">
                <a:latin typeface="微软雅黑" panose="020B0503020204020204" pitchFamily="34" charset="-122"/>
                <a:cs typeface="微软雅黑" panose="020B0503020204020204" pitchFamily="34" charset="-122"/>
              </a:rPr>
              <a:t>运算</a:t>
            </a:r>
            <a:endParaRPr sz="1600" dirty="0">
              <a:latin typeface="微软雅黑" panose="020B0503020204020204" pitchFamily="34" charset="-122"/>
              <a:cs typeface="微软雅黑" panose="020B0503020204020204" pitchFamily="34" charset="-122"/>
            </a:endParaRPr>
          </a:p>
        </p:txBody>
      </p:sp>
      <p:sp>
        <p:nvSpPr>
          <p:cNvPr id="48" name="object 64"/>
          <p:cNvSpPr txBox="1"/>
          <p:nvPr/>
        </p:nvSpPr>
        <p:spPr>
          <a:xfrm>
            <a:off x="9315977" y="2940697"/>
            <a:ext cx="2667095" cy="886397"/>
          </a:xfrm>
          <a:prstGeom prst="rect">
            <a:avLst/>
          </a:prstGeom>
        </p:spPr>
        <p:txBody>
          <a:bodyPr vert="horz" wrap="square" lIns="0" tIns="0" rIns="0" bIns="0" rtlCol="0">
            <a:spAutoFit/>
          </a:bodyPr>
          <a:lstStyle/>
          <a:p>
            <a:pPr marL="12700" marR="5080" algn="just">
              <a:lnSpc>
                <a:spcPct val="120000"/>
              </a:lnSpc>
            </a:pPr>
            <a:r>
              <a:rPr sz="1600" spc="-5" dirty="0">
                <a:latin typeface="微软雅黑" panose="020B0503020204020204" pitchFamily="34" charset="-122"/>
                <a:cs typeface="微软雅黑" panose="020B0503020204020204" pitchFamily="34" charset="-122"/>
              </a:rPr>
              <a:t>将三维场景数据发布为</a:t>
            </a:r>
            <a:r>
              <a:rPr sz="1600" spc="-15" dirty="0">
                <a:latin typeface="微软雅黑" panose="020B0503020204020204" pitchFamily="34" charset="-122"/>
                <a:cs typeface="微软雅黑" panose="020B0503020204020204" pitchFamily="34" charset="-122"/>
              </a:rPr>
              <a:t>网</a:t>
            </a:r>
            <a:r>
              <a:rPr sz="1600" spc="-5" dirty="0">
                <a:latin typeface="微软雅黑" panose="020B0503020204020204" pitchFamily="34" charset="-122"/>
                <a:cs typeface="微软雅黑" panose="020B0503020204020204" pitchFamily="34" charset="-122"/>
              </a:rPr>
              <a:t>络服 </a:t>
            </a:r>
            <a:r>
              <a:rPr sz="1600" dirty="0">
                <a:latin typeface="微软雅黑" panose="020B0503020204020204" pitchFamily="34" charset="-122"/>
                <a:cs typeface="微软雅黑" panose="020B0503020204020204" pitchFamily="34" charset="-122"/>
              </a:rPr>
              <a:t>务，提供相关数据以及</a:t>
            </a:r>
            <a:r>
              <a:rPr sz="1600" spc="-15" dirty="0">
                <a:latin typeface="微软雅黑" panose="020B0503020204020204" pitchFamily="34" charset="-122"/>
                <a:cs typeface="微软雅黑" panose="020B0503020204020204" pitchFamily="34" charset="-122"/>
              </a:rPr>
              <a:t>资</a:t>
            </a:r>
            <a:r>
              <a:rPr sz="1600" dirty="0">
                <a:latin typeface="微软雅黑" panose="020B0503020204020204" pitchFamily="34" charset="-122"/>
                <a:cs typeface="微软雅黑" panose="020B0503020204020204" pitchFamily="34" charset="-122"/>
              </a:rPr>
              <a:t>源的 获取等能力</a:t>
            </a:r>
          </a:p>
        </p:txBody>
      </p:sp>
      <p:sp>
        <p:nvSpPr>
          <p:cNvPr id="49" name="object 67"/>
          <p:cNvSpPr txBox="1"/>
          <p:nvPr/>
        </p:nvSpPr>
        <p:spPr>
          <a:xfrm>
            <a:off x="8689096" y="4655880"/>
            <a:ext cx="3124625" cy="886397"/>
          </a:xfrm>
          <a:prstGeom prst="rect">
            <a:avLst/>
          </a:prstGeom>
        </p:spPr>
        <p:txBody>
          <a:bodyPr vert="horz" wrap="square" lIns="0" tIns="0" rIns="0" bIns="0" rtlCol="0">
            <a:spAutoFit/>
          </a:bodyPr>
          <a:lstStyle/>
          <a:p>
            <a:pPr marL="12700" marR="5080">
              <a:lnSpc>
                <a:spcPct val="120000"/>
              </a:lnSpc>
            </a:pPr>
            <a:r>
              <a:rPr lang="zh-CN" altLang="en-US" sz="1600" dirty="0">
                <a:latin typeface="微软雅黑" panose="020B0503020204020204" pitchFamily="34" charset="-122"/>
                <a:cs typeface="微软雅黑" panose="020B0503020204020204" pitchFamily="34" charset="-122"/>
              </a:rPr>
              <a:t>三</a:t>
            </a:r>
            <a:r>
              <a:rPr sz="1600" dirty="0" err="1">
                <a:latin typeface="微软雅黑" panose="020B0503020204020204" pitchFamily="34" charset="-122"/>
                <a:cs typeface="微软雅黑" panose="020B0503020204020204" pitchFamily="34" charset="-122"/>
              </a:rPr>
              <a:t>维网络</a:t>
            </a:r>
            <a:r>
              <a:rPr sz="1600" spc="-15" dirty="0" err="1">
                <a:latin typeface="微软雅黑" panose="020B0503020204020204" pitchFamily="34" charset="-122"/>
                <a:cs typeface="微软雅黑" panose="020B0503020204020204" pitchFamily="34" charset="-122"/>
              </a:rPr>
              <a:t>数</a:t>
            </a:r>
            <a:r>
              <a:rPr sz="1600" dirty="0" err="1">
                <a:latin typeface="微软雅黑" panose="020B0503020204020204" pitchFamily="34" charset="-122"/>
                <a:cs typeface="微软雅黑" panose="020B0503020204020204" pitchFamily="34" charset="-122"/>
              </a:rPr>
              <a:t>据中</a:t>
            </a:r>
            <a:r>
              <a:rPr sz="1600" spc="-15" dirty="0" err="1">
                <a:latin typeface="微软雅黑" panose="020B0503020204020204" pitchFamily="34" charset="-122"/>
                <a:cs typeface="微软雅黑" panose="020B0503020204020204" pitchFamily="34" charset="-122"/>
              </a:rPr>
              <a:t>的汇</a:t>
            </a:r>
            <a:r>
              <a:rPr sz="1600" dirty="0" err="1">
                <a:latin typeface="微软雅黑" panose="020B0503020204020204" pitchFamily="34" charset="-122"/>
                <a:cs typeface="微软雅黑" panose="020B0503020204020204" pitchFamily="34" charset="-122"/>
              </a:rPr>
              <a:t>查找、</a:t>
            </a:r>
            <a:r>
              <a:rPr sz="1600" spc="-15" dirty="0" err="1">
                <a:latin typeface="微软雅黑" panose="020B0503020204020204" pitchFamily="34" charset="-122"/>
                <a:cs typeface="微软雅黑" panose="020B0503020204020204" pitchFamily="34" charset="-122"/>
              </a:rPr>
              <a:t>源</a:t>
            </a:r>
            <a:r>
              <a:rPr sz="1600" dirty="0" err="1">
                <a:latin typeface="微软雅黑" panose="020B0503020204020204" pitchFamily="34" charset="-122"/>
                <a:cs typeface="微软雅黑" panose="020B0503020204020204" pitchFamily="34" charset="-122"/>
              </a:rPr>
              <a:t>查找</a:t>
            </a:r>
            <a:r>
              <a:rPr sz="1600" dirty="0">
                <a:latin typeface="微软雅黑" panose="020B0503020204020204" pitchFamily="34" charset="-122"/>
                <a:cs typeface="微软雅黑" panose="020B0503020204020204" pitchFamily="34" charset="-122"/>
              </a:rPr>
              <a:t>、 上游追踪、下游追踪、</a:t>
            </a:r>
            <a:r>
              <a:rPr sz="1600" spc="-15" dirty="0">
                <a:latin typeface="微软雅黑" panose="020B0503020204020204" pitchFamily="34" charset="-122"/>
                <a:cs typeface="微软雅黑" panose="020B0503020204020204" pitchFamily="34" charset="-122"/>
              </a:rPr>
              <a:t>上</a:t>
            </a:r>
            <a:r>
              <a:rPr sz="1600" dirty="0">
                <a:latin typeface="微软雅黑" panose="020B0503020204020204" pitchFamily="34" charset="-122"/>
                <a:cs typeface="微软雅黑" panose="020B0503020204020204" pitchFamily="34" charset="-122"/>
              </a:rPr>
              <a:t>游基础 </a:t>
            </a:r>
            <a:r>
              <a:rPr sz="1600" spc="-5" dirty="0">
                <a:latin typeface="微软雅黑" panose="020B0503020204020204" pitchFamily="34" charset="-122"/>
                <a:cs typeface="微软雅黑" panose="020B0503020204020204" pitchFamily="34" charset="-122"/>
              </a:rPr>
              <a:t>设施查找</a:t>
            </a:r>
            <a:endParaRPr sz="1600" dirty="0">
              <a:latin typeface="微软雅黑" panose="020B0503020204020204" pitchFamily="34" charset="-122"/>
              <a:cs typeface="微软雅黑" panose="020B0503020204020204" pitchFamily="34" charset="-122"/>
            </a:endParaRPr>
          </a:p>
        </p:txBody>
      </p:sp>
      <p:sp>
        <p:nvSpPr>
          <p:cNvPr id="50" name="object 68"/>
          <p:cNvSpPr txBox="1"/>
          <p:nvPr/>
        </p:nvSpPr>
        <p:spPr>
          <a:xfrm>
            <a:off x="619343" y="1723479"/>
            <a:ext cx="2922544" cy="565924"/>
          </a:xfrm>
          <a:prstGeom prst="rect">
            <a:avLst/>
          </a:prstGeom>
        </p:spPr>
        <p:txBody>
          <a:bodyPr vert="horz" wrap="square" lIns="0" tIns="0" rIns="0" bIns="0" rtlCol="0">
            <a:spAutoFit/>
          </a:bodyPr>
          <a:lstStyle/>
          <a:p>
            <a:pPr marL="722630" marR="5080" indent="-710565">
              <a:lnSpc>
                <a:spcPct val="120000"/>
              </a:lnSpc>
            </a:pPr>
            <a:r>
              <a:rPr sz="1600" dirty="0">
                <a:latin typeface="微软雅黑" panose="020B0503020204020204" pitchFamily="34" charset="-122"/>
                <a:cs typeface="微软雅黑" panose="020B0503020204020204" pitchFamily="34" charset="-122"/>
              </a:rPr>
              <a:t>负责处理地图显示浏览</a:t>
            </a:r>
            <a:r>
              <a:rPr sz="1600" spc="-15" dirty="0">
                <a:latin typeface="微软雅黑" panose="020B0503020204020204" pitchFamily="34" charset="-122"/>
                <a:cs typeface="微软雅黑" panose="020B0503020204020204" pitchFamily="34" charset="-122"/>
              </a:rPr>
              <a:t>，</a:t>
            </a:r>
            <a:r>
              <a:rPr sz="1600" dirty="0">
                <a:latin typeface="微软雅黑" panose="020B0503020204020204" pitchFamily="34" charset="-122"/>
                <a:cs typeface="微软雅黑" panose="020B0503020204020204" pitchFamily="34" charset="-122"/>
              </a:rPr>
              <a:t>查询， 专题图展现等相关运算</a:t>
            </a:r>
          </a:p>
        </p:txBody>
      </p:sp>
      <p:sp>
        <p:nvSpPr>
          <p:cNvPr id="51" name="object 69"/>
          <p:cNvSpPr txBox="1"/>
          <p:nvPr/>
        </p:nvSpPr>
        <p:spPr>
          <a:xfrm>
            <a:off x="217928" y="3296179"/>
            <a:ext cx="2694797" cy="530915"/>
          </a:xfrm>
          <a:prstGeom prst="rect">
            <a:avLst/>
          </a:prstGeom>
        </p:spPr>
        <p:txBody>
          <a:bodyPr vert="horz" wrap="square" lIns="0" tIns="0" rIns="0" bIns="0" rtlCol="0">
            <a:spAutoFit/>
          </a:bodyPr>
          <a:lstStyle/>
          <a:p>
            <a:pPr marR="5080" algn="r">
              <a:lnSpc>
                <a:spcPct val="100000"/>
              </a:lnSpc>
            </a:pPr>
            <a:r>
              <a:rPr sz="1600" spc="-5" dirty="0">
                <a:latin typeface="微软雅黑" panose="020B0503020204020204" pitchFamily="34" charset="-122"/>
                <a:cs typeface="微软雅黑" panose="020B0503020204020204" pitchFamily="34" charset="-122"/>
              </a:rPr>
              <a:t>负责对空间数据进行编</a:t>
            </a:r>
            <a:r>
              <a:rPr sz="1600" spc="-15" dirty="0">
                <a:latin typeface="微软雅黑" panose="020B0503020204020204" pitchFamily="34" charset="-122"/>
                <a:cs typeface="微软雅黑" panose="020B0503020204020204" pitchFamily="34" charset="-122"/>
              </a:rPr>
              <a:t>辑</a:t>
            </a:r>
            <a:r>
              <a:rPr sz="1600" spc="-5" dirty="0">
                <a:latin typeface="微软雅黑" panose="020B0503020204020204" pitchFamily="34" charset="-122"/>
                <a:cs typeface="微软雅黑" panose="020B0503020204020204" pitchFamily="34" charset="-122"/>
              </a:rPr>
              <a:t>，查</a:t>
            </a:r>
            <a:endParaRPr sz="1600" dirty="0">
              <a:latin typeface="微软雅黑" panose="020B0503020204020204" pitchFamily="34" charset="-122"/>
              <a:cs typeface="微软雅黑" panose="020B0503020204020204" pitchFamily="34" charset="-122"/>
            </a:endParaRPr>
          </a:p>
          <a:p>
            <a:pPr marR="5080" algn="r">
              <a:lnSpc>
                <a:spcPct val="100000"/>
              </a:lnSpc>
              <a:spcBef>
                <a:spcPts val="335"/>
              </a:spcBef>
            </a:pPr>
            <a:r>
              <a:rPr sz="1600" dirty="0">
                <a:latin typeface="微软雅黑" panose="020B0503020204020204" pitchFamily="34" charset="-122"/>
                <a:cs typeface="微软雅黑" panose="020B0503020204020204" pitchFamily="34" charset="-122"/>
              </a:rPr>
              <a:t>询等运算</a:t>
            </a:r>
          </a:p>
        </p:txBody>
      </p:sp>
      <p:sp>
        <p:nvSpPr>
          <p:cNvPr id="52" name="object 70"/>
          <p:cNvSpPr txBox="1"/>
          <p:nvPr/>
        </p:nvSpPr>
        <p:spPr>
          <a:xfrm>
            <a:off x="2304789" y="5945878"/>
            <a:ext cx="2238987" cy="405624"/>
          </a:xfrm>
          <a:prstGeom prst="rect">
            <a:avLst/>
          </a:prstGeom>
        </p:spPr>
        <p:txBody>
          <a:bodyPr vert="horz" wrap="square" lIns="0" tIns="0" rIns="0" bIns="0" rtlCol="0">
            <a:spAutoFit/>
          </a:bodyPr>
          <a:lstStyle/>
          <a:p>
            <a:pPr marL="546100" marR="5080" indent="-533400" algn="r">
              <a:lnSpc>
                <a:spcPct val="120000"/>
              </a:lnSpc>
            </a:pPr>
            <a:r>
              <a:rPr lang="en-US" altLang="zh-CN" sz="2400" dirty="0">
                <a:latin typeface="微软雅黑" panose="020B0503020204020204" pitchFamily="34" charset="-122"/>
                <a:cs typeface="微软雅黑" panose="020B0503020204020204" pitchFamily="34" charset="-122"/>
              </a:rPr>
              <a:t>······</a:t>
            </a:r>
            <a:endParaRPr sz="2400" dirty="0">
              <a:latin typeface="微软雅黑" panose="020B0503020204020204" pitchFamily="34" charset="-122"/>
              <a:cs typeface="微软雅黑" panose="020B0503020204020204" pitchFamily="34" charset="-122"/>
            </a:endParaRPr>
          </a:p>
        </p:txBody>
      </p:sp>
      <p:sp>
        <p:nvSpPr>
          <p:cNvPr id="53" name="object 71"/>
          <p:cNvSpPr txBox="1"/>
          <p:nvPr/>
        </p:nvSpPr>
        <p:spPr>
          <a:xfrm>
            <a:off x="742657" y="4826683"/>
            <a:ext cx="2924811" cy="590931"/>
          </a:xfrm>
          <a:prstGeom prst="rect">
            <a:avLst/>
          </a:prstGeom>
        </p:spPr>
        <p:txBody>
          <a:bodyPr vert="horz" wrap="square" lIns="0" tIns="0" rIns="0" bIns="0" rtlCol="0">
            <a:spAutoFit/>
          </a:bodyPr>
          <a:lstStyle/>
          <a:p>
            <a:pPr marL="189230" marR="5080" indent="-177165" algn="r">
              <a:lnSpc>
                <a:spcPct val="120000"/>
              </a:lnSpc>
            </a:pPr>
            <a:r>
              <a:rPr sz="1600" dirty="0">
                <a:latin typeface="微软雅黑" panose="020B0503020204020204" pitchFamily="34" charset="-122"/>
                <a:cs typeface="微软雅黑" panose="020B0503020204020204" pitchFamily="34" charset="-122"/>
              </a:rPr>
              <a:t>对空间数据之间进行分</a:t>
            </a:r>
            <a:r>
              <a:rPr sz="1600" spc="-15" dirty="0">
                <a:latin typeface="微软雅黑" panose="020B0503020204020204" pitchFamily="34" charset="-122"/>
                <a:cs typeface="微软雅黑" panose="020B0503020204020204" pitchFamily="34" charset="-122"/>
              </a:rPr>
              <a:t>析</a:t>
            </a:r>
            <a:r>
              <a:rPr sz="1600" dirty="0">
                <a:latin typeface="微软雅黑" panose="020B0503020204020204" pitchFamily="34" charset="-122"/>
                <a:cs typeface="微软雅黑" panose="020B0503020204020204" pitchFamily="34" charset="-122"/>
              </a:rPr>
              <a:t>运算， 如等值线分析，缓冲区</a:t>
            </a:r>
            <a:r>
              <a:rPr sz="1600" spc="-15" dirty="0">
                <a:latin typeface="微软雅黑" panose="020B0503020204020204" pitchFamily="34" charset="-122"/>
                <a:cs typeface="微软雅黑" panose="020B0503020204020204" pitchFamily="34" charset="-122"/>
              </a:rPr>
              <a:t>分</a:t>
            </a:r>
            <a:r>
              <a:rPr sz="1600" dirty="0">
                <a:latin typeface="微软雅黑" panose="020B0503020204020204" pitchFamily="34" charset="-122"/>
                <a:cs typeface="微软雅黑" panose="020B0503020204020204" pitchFamily="34" charset="-122"/>
              </a:rPr>
              <a:t>析等</a:t>
            </a:r>
          </a:p>
        </p:txBody>
      </p:sp>
      <p:sp>
        <p:nvSpPr>
          <p:cNvPr id="54" name="object 70"/>
          <p:cNvSpPr txBox="1"/>
          <p:nvPr/>
        </p:nvSpPr>
        <p:spPr>
          <a:xfrm>
            <a:off x="7751325" y="5808873"/>
            <a:ext cx="2238987" cy="405624"/>
          </a:xfrm>
          <a:prstGeom prst="rect">
            <a:avLst/>
          </a:prstGeom>
        </p:spPr>
        <p:txBody>
          <a:bodyPr vert="horz" wrap="square" lIns="0" tIns="0" rIns="0" bIns="0" rtlCol="0">
            <a:spAutoFit/>
          </a:bodyPr>
          <a:lstStyle/>
          <a:p>
            <a:pPr marL="546100" marR="5080" indent="-533400">
              <a:lnSpc>
                <a:spcPct val="120000"/>
              </a:lnSpc>
            </a:pPr>
            <a:r>
              <a:rPr lang="en-US" altLang="zh-CN" sz="2400" dirty="0">
                <a:latin typeface="微软雅黑" panose="020B0503020204020204" pitchFamily="34" charset="-122"/>
                <a:cs typeface="微软雅黑" panose="020B0503020204020204" pitchFamily="34" charset="-122"/>
              </a:rPr>
              <a:t>······</a:t>
            </a:r>
            <a:endParaRPr sz="2400" dirty="0">
              <a:latin typeface="微软雅黑" panose="020B0503020204020204" pitchFamily="34" charset="-122"/>
              <a:cs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02545" y="1939332"/>
            <a:ext cx="5744946" cy="4109776"/>
          </a:xfrm>
          <a:prstGeom prst="rect">
            <a:avLst/>
          </a:prstGeom>
        </p:spPr>
      </p:pic>
      <p:pic>
        <p:nvPicPr>
          <p:cNvPr id="9" name="图片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4509" y="1939332"/>
            <a:ext cx="5744947" cy="4109776"/>
          </a:xfrm>
          <a:prstGeom prst="rect">
            <a:avLst/>
          </a:prstGeom>
        </p:spPr>
      </p:pic>
      <p:sp>
        <p:nvSpPr>
          <p:cNvPr id="10" name="Title 1"/>
          <p:cNvSpPr>
            <a:spLocks noGrp="1"/>
          </p:cNvSpPr>
          <p:nvPr>
            <p:ph type="title"/>
          </p:nvPr>
        </p:nvSpPr>
        <p:spPr>
          <a:xfrm>
            <a:off x="244509" y="486751"/>
            <a:ext cx="10972800" cy="739148"/>
          </a:xfrm>
        </p:spPr>
        <p:txBody>
          <a:bodyPr/>
          <a:lstStyle/>
          <a:p>
            <a:r>
              <a:rPr lang="zh-CN" altLang="en-US" sz="4800" b="1" dirty="0">
                <a:solidFill>
                  <a:srgbClr val="3474C6"/>
                </a:solidFill>
                <a:latin typeface="微软雅黑" panose="020B0503020204020204" pitchFamily="34" charset="-122"/>
                <a:ea typeface="微软雅黑" panose="020B0503020204020204" pitchFamily="34" charset="-122"/>
              </a:rPr>
              <a:t>数据展示</a:t>
            </a:r>
            <a:endParaRPr lang="en-US" sz="4800" b="1" dirty="0">
              <a:solidFill>
                <a:srgbClr val="3474C6"/>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Title 1"/>
          <p:cNvSpPr>
            <a:spLocks noGrp="1"/>
          </p:cNvSpPr>
          <p:nvPr>
            <p:ph type="title"/>
          </p:nvPr>
        </p:nvSpPr>
        <p:spPr>
          <a:xfrm>
            <a:off x="327232" y="231691"/>
            <a:ext cx="11655840" cy="899537"/>
          </a:xfrm>
        </p:spPr>
        <p:txBody>
          <a:bodyPr/>
          <a:lstStyle/>
          <a:p>
            <a:r>
              <a:rPr lang="zh-CN" altLang="en-US" sz="4800" b="1" dirty="0" err="1">
                <a:solidFill>
                  <a:srgbClr val="3474C6"/>
                </a:solidFill>
                <a:latin typeface="微软雅黑" panose="020B0503020204020204" pitchFamily="34" charset="-122"/>
                <a:ea typeface="微软雅黑" panose="020B0503020204020204" pitchFamily="34" charset="-122"/>
              </a:rPr>
              <a:t>三、</a:t>
            </a:r>
            <a:r>
              <a:rPr lang="en-US" sz="4800" b="1" dirty="0" err="1">
                <a:solidFill>
                  <a:srgbClr val="3474C6"/>
                </a:solidFill>
                <a:latin typeface="微软雅黑" panose="020B0503020204020204" pitchFamily="34" charset="-122"/>
                <a:ea typeface="微软雅黑" panose="020B0503020204020204" pitchFamily="34" charset="-122"/>
              </a:rPr>
              <a:t>GIS</a:t>
            </a:r>
            <a:r>
              <a:rPr lang="zh-CN" altLang="en-US" sz="4800" b="1" dirty="0" err="1">
                <a:solidFill>
                  <a:srgbClr val="3474C6"/>
                </a:solidFill>
                <a:latin typeface="微软雅黑" panose="020B0503020204020204" pitchFamily="34" charset="-122"/>
                <a:ea typeface="微软雅黑" panose="020B0503020204020204" pitchFamily="34" charset="-122"/>
              </a:rPr>
              <a:t>数据服务</a:t>
            </a:r>
          </a:p>
        </p:txBody>
      </p:sp>
      <p:sp>
        <p:nvSpPr>
          <p:cNvPr id="2" name="文本框 1"/>
          <p:cNvSpPr txBox="1"/>
          <p:nvPr/>
        </p:nvSpPr>
        <p:spPr>
          <a:xfrm>
            <a:off x="4404734" y="1630908"/>
            <a:ext cx="2383790" cy="4892675"/>
          </a:xfrm>
          <a:prstGeom prst="rect">
            <a:avLst/>
          </a:prstGeom>
          <a:noFill/>
        </p:spPr>
        <p:txBody>
          <a:bodyPr wrap="none" rtlCol="0">
            <a:spAutoFit/>
          </a:bodyPr>
          <a:lstStyle/>
          <a:p>
            <a:pPr marL="285750" indent="-285750">
              <a:lnSpc>
                <a:spcPct val="150000"/>
              </a:lnSpc>
              <a:buFont typeface="Wingdings" panose="05000000000000000000" pitchFamily="2" charset="2"/>
              <a:buChar char="n"/>
            </a:pPr>
            <a:r>
              <a:rPr lang="en-US" altLang="zh-CN" sz="3200" dirty="0">
                <a:solidFill>
                  <a:schemeClr val="accent1">
                    <a:lumMod val="75000"/>
                  </a:schemeClr>
                </a:solidFill>
              </a:rPr>
              <a:t>WMS</a:t>
            </a:r>
          </a:p>
          <a:p>
            <a:pPr marL="285750" indent="-285750">
              <a:lnSpc>
                <a:spcPct val="150000"/>
              </a:lnSpc>
              <a:buFont typeface="Wingdings" panose="05000000000000000000" pitchFamily="2" charset="2"/>
              <a:buChar char="n"/>
            </a:pPr>
            <a:r>
              <a:rPr lang="en-US" altLang="zh-CN" sz="3200" dirty="0">
                <a:solidFill>
                  <a:schemeClr val="accent1">
                    <a:lumMod val="75000"/>
                  </a:schemeClr>
                </a:solidFill>
              </a:rPr>
              <a:t>WFS</a:t>
            </a:r>
          </a:p>
          <a:p>
            <a:pPr marL="285750" indent="-285750">
              <a:lnSpc>
                <a:spcPct val="150000"/>
              </a:lnSpc>
              <a:buFont typeface="Wingdings" panose="05000000000000000000" pitchFamily="2" charset="2"/>
              <a:buChar char="n"/>
            </a:pPr>
            <a:r>
              <a:rPr lang="en-US" altLang="zh-CN" sz="3200" dirty="0">
                <a:solidFill>
                  <a:schemeClr val="accent1">
                    <a:lumMod val="75000"/>
                  </a:schemeClr>
                </a:solidFill>
              </a:rPr>
              <a:t>WCS</a:t>
            </a:r>
          </a:p>
          <a:p>
            <a:pPr marL="285750" indent="-285750">
              <a:lnSpc>
                <a:spcPct val="150000"/>
              </a:lnSpc>
              <a:buFont typeface="Wingdings" panose="05000000000000000000" pitchFamily="2" charset="2"/>
              <a:buChar char="n"/>
            </a:pPr>
            <a:r>
              <a:rPr lang="en-US" altLang="zh-CN" sz="3200" dirty="0">
                <a:solidFill>
                  <a:schemeClr val="accent1">
                    <a:lumMod val="75000"/>
                  </a:schemeClr>
                </a:solidFill>
              </a:rPr>
              <a:t>WPS</a:t>
            </a:r>
          </a:p>
          <a:p>
            <a:pPr marL="285750" indent="-285750">
              <a:lnSpc>
                <a:spcPct val="150000"/>
              </a:lnSpc>
              <a:buFont typeface="Wingdings" panose="05000000000000000000" pitchFamily="2" charset="2"/>
              <a:buChar char="n"/>
            </a:pPr>
            <a:r>
              <a:rPr lang="en-US" altLang="zh-CN" sz="3200" dirty="0">
                <a:solidFill>
                  <a:schemeClr val="accent1">
                    <a:lumMod val="75000"/>
                  </a:schemeClr>
                </a:solidFill>
              </a:rPr>
              <a:t>Geoserver</a:t>
            </a:r>
          </a:p>
          <a:p>
            <a:endParaRPr lang="zh-CN" altLang="en-US" dirty="0"/>
          </a:p>
          <a:p>
            <a:endParaRPr lang="zh-CN" altLang="en-US" dirty="0"/>
          </a:p>
          <a:p>
            <a:endParaRPr lang="zh-CN" altLang="en-US" dirty="0"/>
          </a:p>
          <a:p>
            <a:endParaRPr lang="zh-CN" altLang="en-US"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Title 1"/>
          <p:cNvSpPr>
            <a:spLocks noGrp="1"/>
          </p:cNvSpPr>
          <p:nvPr>
            <p:ph type="title"/>
          </p:nvPr>
        </p:nvSpPr>
        <p:spPr/>
        <p:txBody>
          <a:bodyPr/>
          <a:lstStyle/>
          <a:p>
            <a:r>
              <a:rPr lang="en-US" sz="4800" b="1" dirty="0">
                <a:solidFill>
                  <a:srgbClr val="3474C6"/>
                </a:solidFill>
                <a:latin typeface="微软雅黑" panose="020B0503020204020204" pitchFamily="34" charset="-122"/>
                <a:ea typeface="微软雅黑" panose="020B0503020204020204" pitchFamily="34" charset="-122"/>
              </a:rPr>
              <a:t>WMS</a:t>
            </a:r>
          </a:p>
        </p:txBody>
      </p:sp>
      <p:sp>
        <p:nvSpPr>
          <p:cNvPr id="2" name="内容占位符 1"/>
          <p:cNvSpPr>
            <a:spLocks noGrp="1"/>
          </p:cNvSpPr>
          <p:nvPr>
            <p:ph idx="1"/>
          </p:nvPr>
        </p:nvSpPr>
        <p:spPr/>
        <p:txBody>
          <a:bodyPr/>
          <a:lstStyle/>
          <a:p>
            <a:pPr>
              <a:lnSpc>
                <a:spcPct val="150000"/>
              </a:lnSpc>
              <a:buFont typeface="Wingdings" panose="05000000000000000000" pitchFamily="2" charset="2"/>
              <a:buChar char="n"/>
            </a:pPr>
            <a:r>
              <a:rPr lang="en-US" altLang="zh-CN" sz="2000" dirty="0">
                <a:solidFill>
                  <a:schemeClr val="tx1"/>
                </a:solidFill>
              </a:rPr>
              <a:t>  </a:t>
            </a:r>
            <a:r>
              <a:rPr lang="en-US" altLang="zh-CN" sz="2000" dirty="0">
                <a:solidFill>
                  <a:schemeClr val="accent1">
                    <a:lumMod val="75000"/>
                  </a:schemeClr>
                </a:solidFill>
              </a:rPr>
              <a:t>  </a:t>
            </a:r>
            <a:r>
              <a:rPr lang="en-US" altLang="zh-CN" sz="2000" dirty="0">
                <a:solidFill>
                  <a:schemeClr val="tx1"/>
                </a:solidFill>
              </a:rPr>
              <a:t>WMS服务：Web Map Service，网络地图服务，它是利用具有地理空间位置信息的数据制作地图，其中将地图定义为地理数据的可视化表现，能够根据用户的请求，返回相应的地图，包括PNG、GIF、JPEG等栅格形式，或者SVG或者WEB CGM等矢量形式。WMS支持HTTP协议，所支持的操作是由URL决定的。</a:t>
            </a:r>
          </a:p>
          <a:p>
            <a:pPr marL="0" indent="0">
              <a:lnSpc>
                <a:spcPct val="150000"/>
              </a:lnSpc>
              <a:buFont typeface="Wingdings" panose="05000000000000000000" pitchFamily="2" charset="2"/>
              <a:buNone/>
            </a:pPr>
            <a:r>
              <a:rPr lang="en-US" altLang="zh-CN" sz="2000" dirty="0">
                <a:solidFill>
                  <a:schemeClr val="tx1"/>
                </a:solidFill>
              </a:rPr>
              <a:t>WMS提供如下操作:</a:t>
            </a:r>
          </a:p>
          <a:p>
            <a:pPr marL="0" indent="0">
              <a:lnSpc>
                <a:spcPct val="150000"/>
              </a:lnSpc>
              <a:buFont typeface="Wingdings" panose="05000000000000000000" pitchFamily="2" charset="2"/>
              <a:buNone/>
            </a:pPr>
            <a:r>
              <a:rPr lang="en-US" altLang="zh-CN" sz="2000" dirty="0">
                <a:solidFill>
                  <a:schemeClr val="tx1"/>
                </a:solidFill>
              </a:rPr>
              <a:t>GetCapabitities：返回服务级元数据，它是对服务信息内容和要求参数的一种描述。</a:t>
            </a:r>
          </a:p>
          <a:p>
            <a:pPr marL="0" indent="0">
              <a:lnSpc>
                <a:spcPct val="150000"/>
              </a:lnSpc>
              <a:buFont typeface="Wingdings" panose="05000000000000000000" pitchFamily="2" charset="2"/>
              <a:buNone/>
            </a:pPr>
            <a:r>
              <a:rPr lang="en-US" altLang="zh-CN" sz="2000" dirty="0">
                <a:solidFill>
                  <a:schemeClr val="tx1"/>
                </a:solidFill>
              </a:rPr>
              <a:t>GetMap：返回一个地图影像，其地理空间参考和大小参数是明确定义了的。</a:t>
            </a:r>
          </a:p>
          <a:p>
            <a:pPr marL="0" indent="0">
              <a:lnSpc>
                <a:spcPct val="150000"/>
              </a:lnSpc>
              <a:buFont typeface="Wingdings" panose="05000000000000000000" pitchFamily="2" charset="2"/>
              <a:buNone/>
            </a:pPr>
            <a:r>
              <a:rPr lang="en-US" altLang="zh-CN" sz="2000" dirty="0">
                <a:solidFill>
                  <a:schemeClr val="tx1"/>
                </a:solidFill>
              </a:rPr>
              <a:t>GetFeatureInfo：返回显示在地图上的某些特殊要素的信息。</a:t>
            </a:r>
          </a:p>
          <a:p>
            <a:pPr marL="0" indent="0">
              <a:lnSpc>
                <a:spcPct val="150000"/>
              </a:lnSpc>
              <a:buFont typeface="Wingdings" panose="05000000000000000000" pitchFamily="2" charset="2"/>
              <a:buNone/>
            </a:pPr>
            <a:r>
              <a:rPr lang="en-US" altLang="zh-CN" sz="2000" dirty="0">
                <a:solidFill>
                  <a:schemeClr val="tx1"/>
                </a:solidFill>
              </a:rPr>
              <a:t>GetLegendGraphic：返回地图的图例信息。</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Title 1"/>
          <p:cNvSpPr>
            <a:spLocks noGrp="1"/>
          </p:cNvSpPr>
          <p:nvPr>
            <p:ph type="title"/>
          </p:nvPr>
        </p:nvSpPr>
        <p:spPr>
          <a:xfrm>
            <a:off x="149432" y="231691"/>
            <a:ext cx="11655840" cy="899537"/>
          </a:xfrm>
        </p:spPr>
        <p:txBody>
          <a:bodyPr/>
          <a:lstStyle/>
          <a:p>
            <a:r>
              <a:rPr lang="zh-CN" altLang="en-US" b="1" dirty="0">
                <a:solidFill>
                  <a:srgbClr val="3474C6"/>
                </a:solidFill>
                <a:latin typeface="微软雅黑" panose="020B0503020204020204" pitchFamily="34" charset="-122"/>
                <a:ea typeface="微软雅黑" panose="020B0503020204020204" pitchFamily="34" charset="-122"/>
              </a:rPr>
              <a:t>地理信息系统</a:t>
            </a:r>
          </a:p>
        </p:txBody>
      </p:sp>
      <p:sp>
        <p:nvSpPr>
          <p:cNvPr id="2" name="TextBox 5"/>
          <p:cNvSpPr txBox="1"/>
          <p:nvPr/>
        </p:nvSpPr>
        <p:spPr>
          <a:xfrm>
            <a:off x="154112" y="1412776"/>
            <a:ext cx="6085904" cy="1754326"/>
          </a:xfrm>
          <a:prstGeom prst="rect">
            <a:avLst/>
          </a:prstGeom>
          <a:noFill/>
        </p:spPr>
        <p:txBody>
          <a:bodyPr wrap="square" rtlCol="0">
            <a:spAutoFit/>
          </a:bodyPr>
          <a:lstStyle/>
          <a:p>
            <a:pPr>
              <a:lnSpc>
                <a:spcPct val="150000"/>
              </a:lnSpc>
            </a:pPr>
            <a:r>
              <a:rPr lang="zh-CN" altLang="en-US" sz="2400" b="1" dirty="0">
                <a:latin typeface="微软雅黑" panose="020B0503020204020204" pitchFamily="34" charset="-122"/>
                <a:ea typeface="微软雅黑" panose="020B0503020204020204" pitchFamily="34" charset="-122"/>
              </a:rPr>
              <a:t>地理信息：</a:t>
            </a:r>
            <a:r>
              <a:rPr lang="zh-CN" altLang="en-US" sz="2400" dirty="0">
                <a:latin typeface="微软雅黑" panose="020B0503020204020204" pitchFamily="34" charset="-122"/>
                <a:ea typeface="微软雅黑" panose="020B0503020204020204" pitchFamily="34" charset="-122"/>
              </a:rPr>
              <a:t>是表达与地理空间有关的事物的数量、质量、性质、分布特征、联系和规律等等的数字、文字、图像和图形等的总称。</a:t>
            </a:r>
          </a:p>
        </p:txBody>
      </p:sp>
      <p:sp>
        <p:nvSpPr>
          <p:cNvPr id="5" name="矩形 4"/>
          <p:cNvSpPr/>
          <p:nvPr/>
        </p:nvSpPr>
        <p:spPr>
          <a:xfrm>
            <a:off x="154112" y="3374066"/>
            <a:ext cx="5941888" cy="2862322"/>
          </a:xfrm>
          <a:prstGeom prst="rect">
            <a:avLst/>
          </a:prstGeom>
        </p:spPr>
        <p:txBody>
          <a:bodyPr wrap="square">
            <a:spAutoFit/>
          </a:bodyPr>
          <a:lstStyle/>
          <a:p>
            <a:pPr>
              <a:lnSpc>
                <a:spcPct val="150000"/>
              </a:lnSpc>
            </a:pPr>
            <a:r>
              <a:rPr lang="zh-CN" altLang="en-US" sz="2400" b="1" dirty="0">
                <a:latin typeface="微软雅黑" panose="020B0503020204020204" pitchFamily="34" charset="-122"/>
                <a:ea typeface="微软雅黑" panose="020B0503020204020204" pitchFamily="34" charset="-122"/>
              </a:rPr>
              <a:t>地理信息系统</a:t>
            </a: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Geographic Information System</a:t>
            </a: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GIS</a:t>
            </a:r>
            <a:r>
              <a:rPr lang="zh-CN" altLang="en-US" sz="2400" dirty="0">
                <a:latin typeface="微软雅黑" panose="020B0503020204020204" pitchFamily="34" charset="-122"/>
                <a:ea typeface="微软雅黑" panose="020B0503020204020204" pitchFamily="34" charset="-122"/>
              </a:rPr>
              <a:t>）：是在计算机硬、软件系统支持下，对地理信息进行采集、储存、管理、运算、分析、显示和描述的技术系统。</a:t>
            </a:r>
          </a:p>
        </p:txBody>
      </p:sp>
      <p:pic>
        <p:nvPicPr>
          <p:cNvPr id="12" name="图片 11"/>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6230947" y="945530"/>
            <a:ext cx="5709868" cy="3211800"/>
          </a:xfrm>
          <a:prstGeom prst="rect">
            <a:avLst/>
          </a:prstGeom>
        </p:spPr>
      </p:pic>
      <p:pic>
        <p:nvPicPr>
          <p:cNvPr id="14" name="图片 13"/>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6240015" y="3300566"/>
            <a:ext cx="5701339" cy="3207003"/>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500" fill="hold"/>
                                        <p:tgtEl>
                                          <p:spTgt spid="14"/>
                                        </p:tgtEl>
                                        <p:attrNameLst>
                                          <p:attrName>ppt_x</p:attrName>
                                        </p:attrNameLst>
                                      </p:cBhvr>
                                      <p:tavLst>
                                        <p:tav tm="0">
                                          <p:val>
                                            <p:strVal val="#ppt_x"/>
                                          </p:val>
                                        </p:tav>
                                        <p:tav tm="100000">
                                          <p:val>
                                            <p:strVal val="#ppt_x"/>
                                          </p:val>
                                        </p:tav>
                                      </p:tavLst>
                                    </p:anim>
                                    <p:anim calcmode="lin" valueType="num">
                                      <p:cBhvr additive="base">
                                        <p:cTn id="14"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Title 1"/>
          <p:cNvSpPr>
            <a:spLocks noGrp="1"/>
          </p:cNvSpPr>
          <p:nvPr>
            <p:ph type="title"/>
          </p:nvPr>
        </p:nvSpPr>
        <p:spPr/>
        <p:txBody>
          <a:bodyPr/>
          <a:lstStyle/>
          <a:p>
            <a:r>
              <a:rPr lang="en-US" sz="4800" b="1" dirty="0">
                <a:solidFill>
                  <a:srgbClr val="3474C6"/>
                </a:solidFill>
                <a:latin typeface="微软雅黑" panose="020B0503020204020204" pitchFamily="34" charset="-122"/>
                <a:ea typeface="微软雅黑" panose="020B0503020204020204" pitchFamily="34" charset="-122"/>
              </a:rPr>
              <a:t>WMS-C</a:t>
            </a:r>
            <a:r>
              <a:rPr lang="zh-CN" altLang="en-US" sz="4800" b="1" dirty="0">
                <a:solidFill>
                  <a:srgbClr val="3474C6"/>
                </a:solidFill>
                <a:latin typeface="微软雅黑" panose="020B0503020204020204" pitchFamily="34" charset="-122"/>
                <a:ea typeface="微软雅黑" panose="020B0503020204020204" pitchFamily="34" charset="-122"/>
              </a:rPr>
              <a:t>与</a:t>
            </a:r>
            <a:r>
              <a:rPr lang="en-US" altLang="zh-CN" sz="4800" b="1" dirty="0">
                <a:solidFill>
                  <a:srgbClr val="3474C6"/>
                </a:solidFill>
                <a:latin typeface="微软雅黑" panose="020B0503020204020204" pitchFamily="34" charset="-122"/>
                <a:ea typeface="微软雅黑" panose="020B0503020204020204" pitchFamily="34" charset="-122"/>
              </a:rPr>
              <a:t>TMS</a:t>
            </a:r>
          </a:p>
        </p:txBody>
      </p:sp>
      <p:sp>
        <p:nvSpPr>
          <p:cNvPr id="2" name="内容占位符 1"/>
          <p:cNvSpPr>
            <a:spLocks noGrp="1"/>
          </p:cNvSpPr>
          <p:nvPr>
            <p:ph idx="1"/>
          </p:nvPr>
        </p:nvSpPr>
        <p:spPr>
          <a:xfrm>
            <a:off x="609600" y="1851660"/>
            <a:ext cx="10972800" cy="2953385"/>
          </a:xfrm>
        </p:spPr>
        <p:txBody>
          <a:bodyPr/>
          <a:lstStyle/>
          <a:p>
            <a:pPr>
              <a:lnSpc>
                <a:spcPct val="150000"/>
              </a:lnSpc>
              <a:buFont typeface="Wingdings" panose="05000000000000000000" pitchFamily="2" charset="2"/>
              <a:buChar char="n"/>
            </a:pPr>
            <a:r>
              <a:rPr lang="en-US" altLang="zh-CN" sz="2000" dirty="0">
                <a:solidFill>
                  <a:schemeClr val="tx1"/>
                </a:solidFill>
              </a:rPr>
              <a:t>  </a:t>
            </a:r>
            <a:r>
              <a:rPr lang="en-US" altLang="zh-CN" sz="2000" dirty="0"/>
              <a:t>WMS-C全称是Web Mapping Service - Cached，对它完整的定义来源于OSGeo Wiki，2006年在FOSS4G会议上提出讨论，目的在于提供一种预先缓存数据的方法，以提升地图请求的速度，自始至终该标准都没有写入OGC之中。WMS-C通过bbox和resolutions去决定请求的地图层级，为了更加直观的请求地图瓦片</a:t>
            </a:r>
            <a:r>
              <a:rPr lang="zh-CN" altLang="en-US" sz="2000" dirty="0"/>
              <a:t>。</a:t>
            </a:r>
            <a:endParaRPr lang="en-US" altLang="zh-CN" sz="2000" dirty="0"/>
          </a:p>
          <a:p>
            <a:pPr>
              <a:lnSpc>
                <a:spcPct val="150000"/>
              </a:lnSpc>
              <a:buFont typeface="Wingdings" panose="05000000000000000000" pitchFamily="2" charset="2"/>
              <a:buChar char="n"/>
            </a:pPr>
            <a:r>
              <a:rPr lang="en-US" altLang="zh-CN" sz="2000" dirty="0">
                <a:solidFill>
                  <a:schemeClr val="tx1"/>
                </a:solidFill>
              </a:rPr>
              <a:t> TMS (tile map Servcie)切片地图服务（TMS）定义了一些操作，这些操作允许用户按需访问切片地图，访问速度更快，还支持修改坐标系。</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Title 1"/>
          <p:cNvSpPr>
            <a:spLocks noGrp="1"/>
          </p:cNvSpPr>
          <p:nvPr>
            <p:ph type="title"/>
          </p:nvPr>
        </p:nvSpPr>
        <p:spPr/>
        <p:txBody>
          <a:bodyPr/>
          <a:lstStyle/>
          <a:p>
            <a:r>
              <a:rPr lang="en-US" sz="4800" b="1" dirty="0">
                <a:solidFill>
                  <a:srgbClr val="3474C6"/>
                </a:solidFill>
                <a:latin typeface="微软雅黑" panose="020B0503020204020204" pitchFamily="34" charset="-122"/>
                <a:ea typeface="微软雅黑" panose="020B0503020204020204" pitchFamily="34" charset="-122"/>
              </a:rPr>
              <a:t>WM</a:t>
            </a:r>
            <a:r>
              <a:rPr lang="en-US" altLang="zh-CN" sz="4800" b="1" dirty="0">
                <a:solidFill>
                  <a:srgbClr val="3474C6"/>
                </a:solidFill>
                <a:latin typeface="微软雅黑" panose="020B0503020204020204" pitchFamily="34" charset="-122"/>
                <a:ea typeface="微软雅黑" panose="020B0503020204020204" pitchFamily="34" charset="-122"/>
              </a:rPr>
              <a:t>TS</a:t>
            </a:r>
          </a:p>
        </p:txBody>
      </p:sp>
      <p:sp>
        <p:nvSpPr>
          <p:cNvPr id="2" name="内容占位符 1"/>
          <p:cNvSpPr>
            <a:spLocks noGrp="1"/>
          </p:cNvSpPr>
          <p:nvPr>
            <p:ph idx="1"/>
          </p:nvPr>
        </p:nvSpPr>
        <p:spPr/>
        <p:txBody>
          <a:bodyPr/>
          <a:lstStyle/>
          <a:p>
            <a:pPr>
              <a:lnSpc>
                <a:spcPct val="150000"/>
              </a:lnSpc>
              <a:buFont typeface="Wingdings" panose="05000000000000000000" pitchFamily="2" charset="2"/>
              <a:buChar char="n"/>
            </a:pPr>
            <a:r>
              <a:rPr sz="2000" dirty="0"/>
              <a:t>  (OpenGIS Web Map Title Service)WMTS提供了一种采用预定义图块方法发布数字地图服务的标准化解决方案。WMTS弥补了WMS不能提供分块地图的不足。WMS针对提供可定制地图的服务，是一个动态数据或用户定制地图（需结合SLD标准）的理想解决办法。WMTS牺牲了提供定制地图的灵活性，代之以通过提供静态数据（基础地图）来增强伸缩性，这些静态数据的范围框和比例尺被限定在各个图块内。这些固定的图块集使得对WMTS服务的实现可以使用一个仅简单返回已有文件的Web服务器即可，同时使得可以利用一些标准的诸如分布式缓存的网络机制实现伸缩性</a:t>
            </a:r>
            <a:r>
              <a:rPr lang="zh-CN" sz="2000" dirty="0"/>
              <a:t>，WMTS可能是OGC首个支持RESTful访问的服务标准。</a:t>
            </a:r>
            <a:endParaRPr sz="2000"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Title 1"/>
          <p:cNvSpPr>
            <a:spLocks noGrp="1"/>
          </p:cNvSpPr>
          <p:nvPr>
            <p:ph type="title"/>
          </p:nvPr>
        </p:nvSpPr>
        <p:spPr/>
        <p:txBody>
          <a:bodyPr/>
          <a:lstStyle/>
          <a:p>
            <a:r>
              <a:rPr lang="en-US" sz="4800" b="1" dirty="0">
                <a:solidFill>
                  <a:srgbClr val="3474C6"/>
                </a:solidFill>
                <a:latin typeface="微软雅黑" panose="020B0503020204020204" pitchFamily="34" charset="-122"/>
                <a:ea typeface="微软雅黑" panose="020B0503020204020204" pitchFamily="34" charset="-122"/>
              </a:rPr>
              <a:t>WM</a:t>
            </a:r>
            <a:r>
              <a:rPr lang="en-US" altLang="zh-CN" sz="4800" b="1" dirty="0">
                <a:solidFill>
                  <a:srgbClr val="3474C6"/>
                </a:solidFill>
                <a:latin typeface="微软雅黑" panose="020B0503020204020204" pitchFamily="34" charset="-122"/>
                <a:ea typeface="微软雅黑" panose="020B0503020204020204" pitchFamily="34" charset="-122"/>
              </a:rPr>
              <a:t>TS</a:t>
            </a:r>
          </a:p>
        </p:txBody>
      </p:sp>
      <p:sp>
        <p:nvSpPr>
          <p:cNvPr id="2" name="内容占位符 1"/>
          <p:cNvSpPr>
            <a:spLocks noGrp="1"/>
          </p:cNvSpPr>
          <p:nvPr>
            <p:ph idx="1"/>
          </p:nvPr>
        </p:nvSpPr>
        <p:spPr/>
        <p:txBody>
          <a:bodyPr/>
          <a:lstStyle/>
          <a:p>
            <a:pPr>
              <a:lnSpc>
                <a:spcPct val="150000"/>
              </a:lnSpc>
              <a:buFont typeface="Wingdings" panose="05000000000000000000" pitchFamily="2" charset="2"/>
              <a:buChar char="n"/>
            </a:pPr>
            <a:r>
              <a:rPr sz="2000" dirty="0">
                <a:sym typeface="+mn-ea"/>
              </a:rPr>
              <a:t>WMTS接口支持的三类资源：</a:t>
            </a:r>
            <a:endParaRPr sz="2000" dirty="0"/>
          </a:p>
          <a:p>
            <a:pPr marL="0" indent="0">
              <a:lnSpc>
                <a:spcPct val="150000"/>
              </a:lnSpc>
              <a:buFont typeface="Wingdings" panose="05000000000000000000" pitchFamily="2" charset="2"/>
              <a:buNone/>
            </a:pPr>
            <a:r>
              <a:rPr sz="2000" dirty="0">
                <a:sym typeface="+mn-ea"/>
              </a:rPr>
              <a:t>一个服务元数据（ServiceMetadata）资源（面向过程架构风格下对GetCapabilities操作的响应）（服务器方必须实现）。  ServiceMetadata资源描述指定服务器实现的能力和包含的信息。在面向过程的架构风格中该操作也支持客户端与服务器间的标准版本协商。</a:t>
            </a:r>
            <a:endParaRPr sz="2000" dirty="0"/>
          </a:p>
          <a:p>
            <a:pPr marL="0" indent="0">
              <a:lnSpc>
                <a:spcPct val="150000"/>
              </a:lnSpc>
              <a:buFont typeface="Wingdings" panose="05000000000000000000" pitchFamily="2" charset="2"/>
              <a:buNone/>
            </a:pPr>
            <a:r>
              <a:rPr sz="2000" dirty="0">
                <a:sym typeface="+mn-ea"/>
              </a:rPr>
              <a:t>图块资源（对面向过程架构风格下GetTile操作的响应）（服务器方必须实现）。图块资源表示一个图层的地图表达结果的一小块。</a:t>
            </a:r>
            <a:endParaRPr sz="2000" dirty="0"/>
          </a:p>
          <a:p>
            <a:pPr marL="0" indent="0">
              <a:lnSpc>
                <a:spcPct val="150000"/>
              </a:lnSpc>
              <a:buFont typeface="Wingdings" panose="05000000000000000000" pitchFamily="2" charset="2"/>
              <a:buNone/>
            </a:pPr>
            <a:r>
              <a:rPr sz="2000" dirty="0">
                <a:sym typeface="+mn-ea"/>
              </a:rPr>
              <a:t>要素信息（FeatureInfo）资源（对面向过程架构风格下GetFeatureInfo操作的响应）（服务器方可选择实现）。该资源提供了图块地图中某一特定像素位置处地物要素的信息，与WMS中GetFeatureInfo操作的行为相似，以文本形式通过提供比如专题属性名称及其取值的方式返回相关信息</a:t>
            </a:r>
            <a:endParaRPr sz="2000"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Title 1"/>
          <p:cNvSpPr>
            <a:spLocks noGrp="1"/>
          </p:cNvSpPr>
          <p:nvPr>
            <p:ph type="title"/>
          </p:nvPr>
        </p:nvSpPr>
        <p:spPr/>
        <p:txBody>
          <a:bodyPr/>
          <a:lstStyle/>
          <a:p>
            <a:r>
              <a:rPr lang="en-US" sz="4800" b="1" dirty="0">
                <a:solidFill>
                  <a:srgbClr val="3474C6"/>
                </a:solidFill>
                <a:latin typeface="微软雅黑" panose="020B0503020204020204" pitchFamily="34" charset="-122"/>
                <a:ea typeface="微软雅黑" panose="020B0503020204020204" pitchFamily="34" charset="-122"/>
              </a:rPr>
              <a:t>WF</a:t>
            </a:r>
            <a:r>
              <a:rPr lang="en-US" altLang="zh-CN" sz="4800" b="1" dirty="0">
                <a:solidFill>
                  <a:srgbClr val="3474C6"/>
                </a:solidFill>
                <a:latin typeface="微软雅黑" panose="020B0503020204020204" pitchFamily="34" charset="-122"/>
                <a:ea typeface="微软雅黑" panose="020B0503020204020204" pitchFamily="34" charset="-122"/>
              </a:rPr>
              <a:t>S</a:t>
            </a:r>
          </a:p>
        </p:txBody>
      </p:sp>
      <p:sp>
        <p:nvSpPr>
          <p:cNvPr id="2" name="内容占位符 1"/>
          <p:cNvSpPr>
            <a:spLocks noGrp="1"/>
          </p:cNvSpPr>
          <p:nvPr>
            <p:ph idx="1"/>
          </p:nvPr>
        </p:nvSpPr>
        <p:spPr>
          <a:xfrm>
            <a:off x="609600" y="824230"/>
            <a:ext cx="10972800" cy="6034405"/>
          </a:xfrm>
        </p:spPr>
        <p:txBody>
          <a:bodyPr/>
          <a:lstStyle/>
          <a:p>
            <a:pPr>
              <a:lnSpc>
                <a:spcPct val="150000"/>
              </a:lnSpc>
              <a:buFont typeface="Wingdings" panose="05000000000000000000" pitchFamily="2" charset="2"/>
              <a:buChar char="n"/>
            </a:pPr>
            <a:r>
              <a:rPr lang="en-US" sz="2000" dirty="0"/>
              <a:t>WFS</a:t>
            </a:r>
            <a:r>
              <a:rPr sz="2000" dirty="0"/>
              <a:t>网络要素服务（WFS）支持用户在分布式的环境下通过HTTP对地理要素进行插入，更新，删除，检索和发现服务。该服务根据HTTP客户请求返回要素级的GML(Geography Markup Language、地理标识语言)数据，并提供对要素的增加、修改、删除等事务操作，是对Web地图服务的进一步深入。WFS通过OGC Filter构造查询条件，支持基于空间几何关系的查询，基于属性域的查询，当然还包括基于空间关系和属性域的共同查询。</a:t>
            </a:r>
          </a:p>
          <a:p>
            <a:pPr>
              <a:lnSpc>
                <a:spcPct val="150000"/>
              </a:lnSpc>
              <a:buFont typeface="Wingdings" panose="05000000000000000000" pitchFamily="2" charset="2"/>
              <a:buChar char="n"/>
            </a:pPr>
            <a:r>
              <a:rPr sz="2000" dirty="0"/>
              <a:t>WFS提供如下操作:</a:t>
            </a:r>
          </a:p>
          <a:p>
            <a:pPr marL="0" indent="0">
              <a:lnSpc>
                <a:spcPct val="100000"/>
              </a:lnSpc>
              <a:buFont typeface="Wingdings" panose="05000000000000000000" pitchFamily="2" charset="2"/>
              <a:buNone/>
            </a:pPr>
            <a:r>
              <a:rPr sz="2000" dirty="0"/>
              <a:t>GetCapabitities：返回服务级元数据，它是对服务信息内容和要求参数的一种描述。</a:t>
            </a:r>
          </a:p>
          <a:p>
            <a:pPr marL="0" indent="0">
              <a:lnSpc>
                <a:spcPct val="100000"/>
              </a:lnSpc>
              <a:buFont typeface="Wingdings" panose="05000000000000000000" pitchFamily="2" charset="2"/>
              <a:buNone/>
            </a:pPr>
            <a:r>
              <a:rPr sz="2000" dirty="0"/>
              <a:t>DescribeFeatureType：生成一个Schema用于描述WFS实现所能提供服务的要素类型。Schema描述定义了在输入时WFS实现如何对要素实例进行编码以及输出时如何生成一个要素实例。</a:t>
            </a:r>
          </a:p>
          <a:p>
            <a:pPr marL="0" indent="0">
              <a:lnSpc>
                <a:spcPct val="100000"/>
              </a:lnSpc>
              <a:buFont typeface="Wingdings" panose="05000000000000000000" pitchFamily="2" charset="2"/>
              <a:buNone/>
            </a:pPr>
            <a:r>
              <a:rPr sz="2000" dirty="0"/>
              <a:t>GetFeature：可根据查询要求返回一个符合GML规范的数据文档。</a:t>
            </a:r>
          </a:p>
          <a:p>
            <a:pPr marL="0" indent="0">
              <a:lnSpc>
                <a:spcPct val="100000"/>
              </a:lnSpc>
              <a:buFont typeface="Wingdings" panose="05000000000000000000" pitchFamily="2" charset="2"/>
              <a:buNone/>
            </a:pPr>
            <a:r>
              <a:rPr sz="2000" dirty="0"/>
              <a:t>LockFeature：用户通过Transaction请求时，为了保证要素信息的一致性，即当一个事务访问一个数据项时，其他的事务不能修改这个数据项，对要素数据加要素锁。</a:t>
            </a:r>
          </a:p>
          <a:p>
            <a:pPr marL="0" indent="0">
              <a:lnSpc>
                <a:spcPct val="100000"/>
              </a:lnSpc>
              <a:buFont typeface="Wingdings" panose="05000000000000000000" pitchFamily="2" charset="2"/>
              <a:buNone/>
            </a:pPr>
            <a:r>
              <a:rPr sz="2000" dirty="0"/>
              <a:t>Transaction： 与要素实例的交互操作。该操作不仅能提供要素读取，同时支持要素在线编辑和事务处理。Transaction操作是可选的，服务器根据数据性质选择是否支持该操作。</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Title 1"/>
          <p:cNvSpPr>
            <a:spLocks noGrp="1"/>
          </p:cNvSpPr>
          <p:nvPr>
            <p:ph type="title"/>
          </p:nvPr>
        </p:nvSpPr>
        <p:spPr/>
        <p:txBody>
          <a:bodyPr/>
          <a:lstStyle/>
          <a:p>
            <a:r>
              <a:rPr lang="en-US" sz="4800" b="1" dirty="0">
                <a:solidFill>
                  <a:srgbClr val="3474C6"/>
                </a:solidFill>
                <a:latin typeface="微软雅黑" panose="020B0503020204020204" pitchFamily="34" charset="-122"/>
                <a:ea typeface="微软雅黑" panose="020B0503020204020204" pitchFamily="34" charset="-122"/>
              </a:rPr>
              <a:t>WC</a:t>
            </a:r>
            <a:r>
              <a:rPr lang="en-US" altLang="zh-CN" sz="4800" b="1" dirty="0">
                <a:solidFill>
                  <a:srgbClr val="3474C6"/>
                </a:solidFill>
                <a:latin typeface="微软雅黑" panose="020B0503020204020204" pitchFamily="34" charset="-122"/>
                <a:ea typeface="微软雅黑" panose="020B0503020204020204" pitchFamily="34" charset="-122"/>
              </a:rPr>
              <a:t>S</a:t>
            </a:r>
          </a:p>
        </p:txBody>
      </p:sp>
      <p:sp>
        <p:nvSpPr>
          <p:cNvPr id="2" name="内容占位符 1"/>
          <p:cNvSpPr>
            <a:spLocks noGrp="1"/>
          </p:cNvSpPr>
          <p:nvPr>
            <p:ph idx="1"/>
          </p:nvPr>
        </p:nvSpPr>
        <p:spPr/>
        <p:txBody>
          <a:bodyPr/>
          <a:lstStyle/>
          <a:p>
            <a:pPr>
              <a:lnSpc>
                <a:spcPct val="150000"/>
              </a:lnSpc>
              <a:buFont typeface="Wingdings" panose="05000000000000000000" pitchFamily="2" charset="2"/>
              <a:buChar char="n"/>
            </a:pPr>
            <a:r>
              <a:rPr sz="2000" dirty="0">
                <a:sym typeface="+mn-ea"/>
              </a:rPr>
              <a:t>网络覆盖服务是面向空间影像数据，它将包含地理位置的地理空间数据作为"覆盖（Coverage）"在网上相互交换，如卫星影像、数字高程数据等栅格数据。</a:t>
            </a:r>
          </a:p>
          <a:p>
            <a:pPr marL="0" indent="0">
              <a:lnSpc>
                <a:spcPct val="150000"/>
              </a:lnSpc>
              <a:buFont typeface="Wingdings" panose="05000000000000000000" pitchFamily="2" charset="2"/>
              <a:buNone/>
            </a:pPr>
            <a:r>
              <a:rPr sz="2000" dirty="0">
                <a:sym typeface="+mn-ea"/>
              </a:rPr>
              <a:t>WCS提供如下操作:</a:t>
            </a:r>
          </a:p>
          <a:p>
            <a:pPr marL="0" indent="0">
              <a:lnSpc>
                <a:spcPct val="150000"/>
              </a:lnSpc>
              <a:buFont typeface="Wingdings" panose="05000000000000000000" pitchFamily="2" charset="2"/>
              <a:buNone/>
            </a:pPr>
            <a:r>
              <a:rPr sz="2000" dirty="0">
                <a:sym typeface="+mn-ea"/>
              </a:rPr>
              <a:t>GetCapabitities：返回服务级元数据，它是对服务信息内容和要求参数的一种描述。</a:t>
            </a:r>
          </a:p>
          <a:p>
            <a:pPr marL="0" indent="0">
              <a:lnSpc>
                <a:spcPct val="150000"/>
              </a:lnSpc>
              <a:buFont typeface="Wingdings" panose="05000000000000000000" pitchFamily="2" charset="2"/>
              <a:buNone/>
            </a:pPr>
            <a:r>
              <a:rPr sz="2000" dirty="0">
                <a:sym typeface="+mn-ea"/>
              </a:rPr>
              <a:t>DescribeCoverage：支持用户从特定WCS服务器获取一个或多个覆盖的详细的描述文档。</a:t>
            </a:r>
          </a:p>
          <a:p>
            <a:pPr marL="0" indent="0">
              <a:lnSpc>
                <a:spcPct val="150000"/>
              </a:lnSpc>
              <a:buFont typeface="Wingdings" panose="05000000000000000000" pitchFamily="2" charset="2"/>
              <a:buNone/>
            </a:pPr>
            <a:r>
              <a:rPr sz="2000" dirty="0">
                <a:sym typeface="+mn-ea"/>
              </a:rPr>
              <a:t>GetCoverage：可根据查询要求返回一个包含或者引用被请求的覆盖数据的响应文档。</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Title 1"/>
          <p:cNvSpPr>
            <a:spLocks noGrp="1"/>
          </p:cNvSpPr>
          <p:nvPr>
            <p:ph type="title"/>
          </p:nvPr>
        </p:nvSpPr>
        <p:spPr/>
        <p:txBody>
          <a:bodyPr/>
          <a:lstStyle/>
          <a:p>
            <a:r>
              <a:rPr lang="en-US" sz="4800" b="1" dirty="0">
                <a:solidFill>
                  <a:srgbClr val="3474C6"/>
                </a:solidFill>
                <a:latin typeface="微软雅黑" panose="020B0503020204020204" pitchFamily="34" charset="-122"/>
                <a:ea typeface="微软雅黑" panose="020B0503020204020204" pitchFamily="34" charset="-122"/>
              </a:rPr>
              <a:t>WP</a:t>
            </a:r>
            <a:r>
              <a:rPr lang="en-US" altLang="zh-CN" sz="4800" b="1" dirty="0">
                <a:solidFill>
                  <a:srgbClr val="3474C6"/>
                </a:solidFill>
                <a:latin typeface="微软雅黑" panose="020B0503020204020204" pitchFamily="34" charset="-122"/>
                <a:ea typeface="微软雅黑" panose="020B0503020204020204" pitchFamily="34" charset="-122"/>
              </a:rPr>
              <a:t>S</a:t>
            </a:r>
          </a:p>
        </p:txBody>
      </p:sp>
      <p:sp>
        <p:nvSpPr>
          <p:cNvPr id="2" name="内容占位符 1"/>
          <p:cNvSpPr>
            <a:spLocks noGrp="1"/>
          </p:cNvSpPr>
          <p:nvPr>
            <p:ph idx="1"/>
          </p:nvPr>
        </p:nvSpPr>
        <p:spPr>
          <a:xfrm>
            <a:off x="609600" y="1268730"/>
            <a:ext cx="10972800" cy="5158105"/>
          </a:xfrm>
        </p:spPr>
        <p:txBody>
          <a:bodyPr/>
          <a:lstStyle/>
          <a:p>
            <a:pPr marL="0" indent="0">
              <a:lnSpc>
                <a:spcPct val="150000"/>
              </a:lnSpc>
              <a:buFont typeface="Wingdings" panose="05000000000000000000" pitchFamily="2" charset="2"/>
              <a:buNone/>
            </a:pPr>
            <a:r>
              <a:rPr sz="2000" dirty="0">
                <a:sym typeface="+mn-ea"/>
              </a:rPr>
              <a:t>Web Processing Server（WPS）是新近推出的标准，它的功能其实我们已经耳熟能详了。Processing即ArcView中的GeoProcessing，诸如Union，Intersect等方法。WPS要做的就是暴露基于URL接口来实现客户端通过WebService对此类方法的调用、并返回数据。</a:t>
            </a:r>
          </a:p>
          <a:p>
            <a:pPr marL="0" indent="0">
              <a:lnSpc>
                <a:spcPct val="150000"/>
              </a:lnSpc>
              <a:buFont typeface="Wingdings" panose="05000000000000000000" pitchFamily="2" charset="2"/>
              <a:buNone/>
            </a:pPr>
            <a:endParaRPr sz="2000" dirty="0">
              <a:sym typeface="+mn-ea"/>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buClrTx/>
              <a:buSzTx/>
              <a:buFontTx/>
            </a:pPr>
            <a:r>
              <a:rPr lang="zh-CN" altLang="en-US" sz="4800" b="1" dirty="0" err="1">
                <a:solidFill>
                  <a:srgbClr val="3474C6"/>
                </a:solidFill>
                <a:latin typeface="微软雅黑" panose="020B0503020204020204" pitchFamily="34" charset="-122"/>
                <a:ea typeface="微软雅黑" panose="020B0503020204020204" pitchFamily="34" charset="-122"/>
                <a:sym typeface="+mn-ea"/>
              </a:rPr>
              <a:t>四、常用GIS平台</a:t>
            </a:r>
            <a:endParaRPr lang="zh-CN" altLang="en-US" sz="4800" b="1" dirty="0" err="1">
              <a:solidFill>
                <a:srgbClr val="3474C6"/>
              </a:solidFill>
              <a:latin typeface="微软雅黑" panose="020B0503020204020204" pitchFamily="34" charset="-122"/>
              <a:ea typeface="微软雅黑" panose="020B0503020204020204" pitchFamily="34" charset="-122"/>
            </a:endParaRPr>
          </a:p>
        </p:txBody>
      </p:sp>
      <p:sp>
        <p:nvSpPr>
          <p:cNvPr id="4" name="日期占位符 3"/>
          <p:cNvSpPr>
            <a:spLocks noGrp="1"/>
          </p:cNvSpPr>
          <p:nvPr>
            <p:ph type="dt" sz="half" idx="10"/>
          </p:nvPr>
        </p:nvSpPr>
        <p:spPr/>
        <p:txBody>
          <a:bodyPr/>
          <a:lstStyle/>
          <a:p>
            <a:fld id="{530820CF-B880-4189-942D-D702A7CBA730}" type="datetimeFigureOut">
              <a:rPr lang="zh-CN" altLang="en-US" smtClean="0"/>
              <a:t>2021/6/8</a:t>
            </a:fld>
            <a:endParaRPr lang="zh-CN" altLang="en-US"/>
          </a:p>
        </p:txBody>
      </p:sp>
      <p:sp>
        <p:nvSpPr>
          <p:cNvPr id="5" name="文本框 4"/>
          <p:cNvSpPr txBox="1"/>
          <p:nvPr/>
        </p:nvSpPr>
        <p:spPr>
          <a:xfrm>
            <a:off x="3714489" y="1746478"/>
            <a:ext cx="4031615" cy="3138170"/>
          </a:xfrm>
          <a:prstGeom prst="rect">
            <a:avLst/>
          </a:prstGeom>
          <a:noFill/>
        </p:spPr>
        <p:txBody>
          <a:bodyPr wrap="none" rtlCol="0">
            <a:spAutoFit/>
          </a:bodyPr>
          <a:lstStyle/>
          <a:p>
            <a:pPr marL="285750" indent="-285750">
              <a:lnSpc>
                <a:spcPct val="150000"/>
              </a:lnSpc>
              <a:buFont typeface="Wingdings" panose="05000000000000000000" pitchFamily="2" charset="2"/>
              <a:buChar char="n"/>
            </a:pPr>
            <a:r>
              <a:rPr lang="zh-CN" altLang="en-US" sz="3200" dirty="0">
                <a:solidFill>
                  <a:schemeClr val="accent1">
                    <a:lumMod val="75000"/>
                  </a:schemeClr>
                </a:solidFill>
              </a:rPr>
              <a:t>国内外主流</a:t>
            </a:r>
            <a:r>
              <a:rPr lang="en-US" altLang="zh-CN" sz="3200" dirty="0">
                <a:solidFill>
                  <a:schemeClr val="accent1">
                    <a:lumMod val="75000"/>
                  </a:schemeClr>
                </a:solidFill>
              </a:rPr>
              <a:t>GIS</a:t>
            </a:r>
            <a:r>
              <a:rPr lang="zh-CN" altLang="en-US" sz="3200" dirty="0">
                <a:solidFill>
                  <a:schemeClr val="accent1">
                    <a:lumMod val="75000"/>
                  </a:schemeClr>
                </a:solidFill>
              </a:rPr>
              <a:t>软件</a:t>
            </a:r>
          </a:p>
          <a:p>
            <a:pPr marL="285750" indent="-285750">
              <a:lnSpc>
                <a:spcPct val="150000"/>
              </a:lnSpc>
              <a:buFont typeface="Wingdings" panose="05000000000000000000" pitchFamily="2" charset="2"/>
              <a:buChar char="n"/>
            </a:pPr>
            <a:r>
              <a:rPr lang="zh-CN" altLang="en-US" sz="3200" dirty="0">
                <a:solidFill>
                  <a:schemeClr val="accent1">
                    <a:lumMod val="75000"/>
                  </a:schemeClr>
                </a:solidFill>
              </a:rPr>
              <a:t>常用开源软件</a:t>
            </a:r>
            <a:endParaRPr lang="en-US" altLang="zh-CN" sz="3200" dirty="0">
              <a:solidFill>
                <a:schemeClr val="accent1">
                  <a:lumMod val="75000"/>
                </a:schemeClr>
              </a:solidFill>
            </a:endParaRPr>
          </a:p>
          <a:p>
            <a:pPr marL="285750" indent="-285750" algn="l">
              <a:lnSpc>
                <a:spcPct val="150000"/>
              </a:lnSpc>
              <a:buClrTx/>
              <a:buSzTx/>
              <a:buFont typeface="Wingdings" panose="05000000000000000000" pitchFamily="2" charset="2"/>
              <a:buChar char="n"/>
            </a:pPr>
            <a:r>
              <a:rPr lang="zh-CN" altLang="en-US" sz="3200" dirty="0">
                <a:solidFill>
                  <a:schemeClr val="accent1">
                    <a:lumMod val="75000"/>
                  </a:schemeClr>
                </a:solidFill>
              </a:rPr>
              <a:t>其他GIS软件</a:t>
            </a:r>
          </a:p>
          <a:p>
            <a:endParaRPr lang="zh-CN" altLang="en-US" dirty="0"/>
          </a:p>
          <a:p>
            <a:endParaRPr lang="zh-CN" altLang="en-US" dirty="0"/>
          </a:p>
          <a:p>
            <a:endParaRPr lang="zh-CN" altLang="en-US"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buClrTx/>
              <a:buSzTx/>
              <a:buFontTx/>
            </a:pPr>
            <a:r>
              <a:rPr lang="en-US" sz="4800" b="1" dirty="0">
                <a:solidFill>
                  <a:srgbClr val="3474C6"/>
                </a:solidFill>
                <a:latin typeface="微软雅黑" panose="020B0503020204020204" pitchFamily="34" charset="-122"/>
                <a:ea typeface="微软雅黑" panose="020B0503020204020204" pitchFamily="34" charset="-122"/>
              </a:rPr>
              <a:t>国内外主流GIS软件</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2021/6/8</a:t>
            </a:fld>
            <a:endParaRPr lang="zh-CN" altLang="en-US"/>
          </a:p>
        </p:txBody>
      </p:sp>
      <p:graphicFrame>
        <p:nvGraphicFramePr>
          <p:cNvPr id="6" name="表格 5"/>
          <p:cNvGraphicFramePr/>
          <p:nvPr>
            <p:custDataLst>
              <p:tags r:id="rId1"/>
            </p:custDataLst>
          </p:nvPr>
        </p:nvGraphicFramePr>
        <p:xfrm>
          <a:off x="1541780" y="1550035"/>
          <a:ext cx="8533130" cy="3810000"/>
        </p:xfrm>
        <a:graphic>
          <a:graphicData uri="http://schemas.openxmlformats.org/drawingml/2006/table">
            <a:tbl>
              <a:tblPr firstRow="1" bandRow="1">
                <a:tableStyleId>{5C22544A-7EE6-4342-B048-85BDC9FD1C3A}</a:tableStyleId>
              </a:tblPr>
              <a:tblGrid>
                <a:gridCol w="4266565">
                  <a:extLst>
                    <a:ext uri="{9D8B030D-6E8A-4147-A177-3AD203B41FA5}">
                      <a16:colId xmlns:a16="http://schemas.microsoft.com/office/drawing/2014/main" val="20000"/>
                    </a:ext>
                  </a:extLst>
                </a:gridCol>
                <a:gridCol w="4266565">
                  <a:extLst>
                    <a:ext uri="{9D8B030D-6E8A-4147-A177-3AD203B41FA5}">
                      <a16:colId xmlns:a16="http://schemas.microsoft.com/office/drawing/2014/main" val="20001"/>
                    </a:ext>
                  </a:extLst>
                </a:gridCol>
              </a:tblGrid>
              <a:tr h="381000">
                <a:tc>
                  <a:txBody>
                    <a:bodyPr/>
                    <a:lstStyle/>
                    <a:p>
                      <a:pPr algn="ctr">
                        <a:buNone/>
                      </a:pPr>
                      <a:r>
                        <a:rPr lang="zh-CN" altLang="en-US"/>
                        <a:t>软件名称</a:t>
                      </a:r>
                    </a:p>
                  </a:txBody>
                  <a:tcPr anchor="ctr"/>
                </a:tc>
                <a:tc>
                  <a:txBody>
                    <a:bodyPr/>
                    <a:lstStyle/>
                    <a:p>
                      <a:pPr algn="ctr">
                        <a:buNone/>
                      </a:pPr>
                      <a:r>
                        <a:rPr lang="zh-CN" altLang="en-US"/>
                        <a:t>开发公司</a:t>
                      </a:r>
                    </a:p>
                  </a:txBody>
                  <a:tcPr anchor="ctr"/>
                </a:tc>
                <a:extLst>
                  <a:ext uri="{0D108BD9-81ED-4DB2-BD59-A6C34878D82A}">
                    <a16:rowId xmlns:a16="http://schemas.microsoft.com/office/drawing/2014/main" val="10000"/>
                  </a:ext>
                </a:extLst>
              </a:tr>
              <a:tr h="381000">
                <a:tc>
                  <a:txBody>
                    <a:bodyPr/>
                    <a:lstStyle/>
                    <a:p>
                      <a:pPr algn="ctr">
                        <a:buNone/>
                      </a:pPr>
                      <a:r>
                        <a:rPr lang="en-US" altLang="zh-CN"/>
                        <a:t>ArcGIS</a:t>
                      </a:r>
                    </a:p>
                  </a:txBody>
                  <a:tcPr/>
                </a:tc>
                <a:tc>
                  <a:txBody>
                    <a:bodyPr/>
                    <a:lstStyle/>
                    <a:p>
                      <a:pPr algn="ctr">
                        <a:buNone/>
                      </a:pPr>
                      <a:r>
                        <a:rPr lang="en-US" altLang="zh-CN"/>
                        <a:t>ESRI</a:t>
                      </a:r>
                    </a:p>
                  </a:txBody>
                  <a:tcPr/>
                </a:tc>
                <a:extLst>
                  <a:ext uri="{0D108BD9-81ED-4DB2-BD59-A6C34878D82A}">
                    <a16:rowId xmlns:a16="http://schemas.microsoft.com/office/drawing/2014/main" val="10001"/>
                  </a:ext>
                </a:extLst>
              </a:tr>
              <a:tr h="381000">
                <a:tc>
                  <a:txBody>
                    <a:bodyPr/>
                    <a:lstStyle/>
                    <a:p>
                      <a:pPr algn="ctr">
                        <a:buNone/>
                      </a:pPr>
                      <a:r>
                        <a:rPr lang="en-US" altLang="zh-CN"/>
                        <a:t>MapGIS</a:t>
                      </a:r>
                    </a:p>
                  </a:txBody>
                  <a:tcPr/>
                </a:tc>
                <a:tc>
                  <a:txBody>
                    <a:bodyPr/>
                    <a:lstStyle/>
                    <a:p>
                      <a:pPr algn="ctr">
                        <a:buNone/>
                      </a:pPr>
                      <a:r>
                        <a:rPr lang="zh-CN" altLang="en-US"/>
                        <a:t>中地数码</a:t>
                      </a:r>
                    </a:p>
                  </a:txBody>
                  <a:tcPr/>
                </a:tc>
                <a:extLst>
                  <a:ext uri="{0D108BD9-81ED-4DB2-BD59-A6C34878D82A}">
                    <a16:rowId xmlns:a16="http://schemas.microsoft.com/office/drawing/2014/main" val="10002"/>
                  </a:ext>
                </a:extLst>
              </a:tr>
              <a:tr h="381000">
                <a:tc>
                  <a:txBody>
                    <a:bodyPr/>
                    <a:lstStyle/>
                    <a:p>
                      <a:pPr algn="ctr">
                        <a:buNone/>
                      </a:pPr>
                      <a:r>
                        <a:rPr lang="en-US" altLang="zh-CN"/>
                        <a:t>SuperMap</a:t>
                      </a:r>
                    </a:p>
                  </a:txBody>
                  <a:tcPr/>
                </a:tc>
                <a:tc>
                  <a:txBody>
                    <a:bodyPr/>
                    <a:lstStyle/>
                    <a:p>
                      <a:pPr algn="ctr">
                        <a:buNone/>
                      </a:pPr>
                      <a:r>
                        <a:rPr lang="zh-CN" altLang="en-US"/>
                        <a:t>超图软件</a:t>
                      </a:r>
                    </a:p>
                  </a:txBody>
                  <a:tcPr/>
                </a:tc>
                <a:extLst>
                  <a:ext uri="{0D108BD9-81ED-4DB2-BD59-A6C34878D82A}">
                    <a16:rowId xmlns:a16="http://schemas.microsoft.com/office/drawing/2014/main" val="10003"/>
                  </a:ext>
                </a:extLst>
              </a:tr>
              <a:tr h="381000">
                <a:tc>
                  <a:txBody>
                    <a:bodyPr/>
                    <a:lstStyle/>
                    <a:p>
                      <a:pPr algn="ctr">
                        <a:buNone/>
                      </a:pPr>
                      <a:r>
                        <a:rPr lang="en-US" altLang="zh-CN"/>
                        <a:t>Converse Earth</a:t>
                      </a:r>
                    </a:p>
                  </a:txBody>
                  <a:tcPr/>
                </a:tc>
                <a:tc>
                  <a:txBody>
                    <a:bodyPr/>
                    <a:lstStyle/>
                    <a:p>
                      <a:pPr algn="ctr">
                        <a:buNone/>
                      </a:pPr>
                      <a:r>
                        <a:rPr lang="zh-CN" altLang="en-US"/>
                        <a:t>中天灏景</a:t>
                      </a:r>
                    </a:p>
                  </a:txBody>
                  <a:tcPr/>
                </a:tc>
                <a:extLst>
                  <a:ext uri="{0D108BD9-81ED-4DB2-BD59-A6C34878D82A}">
                    <a16:rowId xmlns:a16="http://schemas.microsoft.com/office/drawing/2014/main" val="10004"/>
                  </a:ext>
                </a:extLst>
              </a:tr>
              <a:tr h="381000">
                <a:tc>
                  <a:txBody>
                    <a:bodyPr/>
                    <a:lstStyle/>
                    <a:p>
                      <a:pPr algn="ctr">
                        <a:buNone/>
                      </a:pPr>
                      <a:r>
                        <a:rPr lang="en-US" altLang="zh-CN"/>
                        <a:t>GeoStar</a:t>
                      </a:r>
                    </a:p>
                  </a:txBody>
                  <a:tcPr/>
                </a:tc>
                <a:tc>
                  <a:txBody>
                    <a:bodyPr/>
                    <a:lstStyle/>
                    <a:p>
                      <a:pPr algn="ctr">
                        <a:buNone/>
                      </a:pPr>
                      <a:r>
                        <a:rPr lang="zh-CN" altLang="en-US"/>
                        <a:t>武大吉奥</a:t>
                      </a:r>
                    </a:p>
                  </a:txBody>
                  <a:tcPr/>
                </a:tc>
                <a:extLst>
                  <a:ext uri="{0D108BD9-81ED-4DB2-BD59-A6C34878D82A}">
                    <a16:rowId xmlns:a16="http://schemas.microsoft.com/office/drawing/2014/main" val="10005"/>
                  </a:ext>
                </a:extLst>
              </a:tr>
              <a:tr h="381000">
                <a:tc>
                  <a:txBody>
                    <a:bodyPr/>
                    <a:lstStyle/>
                    <a:p>
                      <a:pPr algn="ctr">
                        <a:buNone/>
                      </a:pPr>
                      <a:r>
                        <a:rPr lang="en-US" altLang="zh-CN"/>
                        <a:t>EV-Globe</a:t>
                      </a:r>
                    </a:p>
                  </a:txBody>
                  <a:tcPr/>
                </a:tc>
                <a:tc>
                  <a:txBody>
                    <a:bodyPr/>
                    <a:lstStyle/>
                    <a:p>
                      <a:pPr algn="ctr">
                        <a:buNone/>
                      </a:pPr>
                      <a:r>
                        <a:rPr lang="zh-CN" altLang="en-US"/>
                        <a:t>北京国遥</a:t>
                      </a:r>
                    </a:p>
                  </a:txBody>
                  <a:tcPr/>
                </a:tc>
                <a:extLst>
                  <a:ext uri="{0D108BD9-81ED-4DB2-BD59-A6C34878D82A}">
                    <a16:rowId xmlns:a16="http://schemas.microsoft.com/office/drawing/2014/main" val="10006"/>
                  </a:ext>
                </a:extLst>
              </a:tr>
              <a:tr h="381000">
                <a:tc>
                  <a:txBody>
                    <a:bodyPr/>
                    <a:lstStyle/>
                    <a:p>
                      <a:pPr algn="ctr">
                        <a:buNone/>
                      </a:pPr>
                      <a:r>
                        <a:rPr lang="en-US" altLang="zh-CN"/>
                        <a:t>TerraMAP</a:t>
                      </a:r>
                    </a:p>
                  </a:txBody>
                  <a:tcPr/>
                </a:tc>
                <a:tc>
                  <a:txBody>
                    <a:bodyPr/>
                    <a:lstStyle/>
                    <a:p>
                      <a:pPr algn="ctr">
                        <a:buNone/>
                      </a:pPr>
                      <a:r>
                        <a:rPr lang="zh-CN" altLang="en-US"/>
                        <a:t>天拓博来</a:t>
                      </a:r>
                    </a:p>
                  </a:txBody>
                  <a:tcPr/>
                </a:tc>
                <a:extLst>
                  <a:ext uri="{0D108BD9-81ED-4DB2-BD59-A6C34878D82A}">
                    <a16:rowId xmlns:a16="http://schemas.microsoft.com/office/drawing/2014/main" val="10007"/>
                  </a:ext>
                </a:extLst>
              </a:tr>
              <a:tr h="381000">
                <a:tc>
                  <a:txBody>
                    <a:bodyPr/>
                    <a:lstStyle/>
                    <a:p>
                      <a:pPr algn="ctr">
                        <a:buNone/>
                      </a:pPr>
                      <a:r>
                        <a:rPr lang="en-US" altLang="zh-CN"/>
                        <a:t>Thgis</a:t>
                      </a:r>
                    </a:p>
                  </a:txBody>
                  <a:tcPr/>
                </a:tc>
                <a:tc>
                  <a:txBody>
                    <a:bodyPr/>
                    <a:lstStyle/>
                    <a:p>
                      <a:pPr algn="ctr">
                        <a:buNone/>
                      </a:pPr>
                      <a:r>
                        <a:rPr lang="zh-CN" altLang="en-US"/>
                        <a:t>图航软件</a:t>
                      </a:r>
                    </a:p>
                  </a:txBody>
                  <a:tcPr/>
                </a:tc>
                <a:extLst>
                  <a:ext uri="{0D108BD9-81ED-4DB2-BD59-A6C34878D82A}">
                    <a16:rowId xmlns:a16="http://schemas.microsoft.com/office/drawing/2014/main" val="10008"/>
                  </a:ext>
                </a:extLst>
              </a:tr>
              <a:tr h="381000">
                <a:tc>
                  <a:txBody>
                    <a:bodyPr/>
                    <a:lstStyle/>
                    <a:p>
                      <a:pPr algn="ctr">
                        <a:buNone/>
                      </a:pPr>
                      <a:r>
                        <a:rPr lang="en-US" altLang="zh-CN"/>
                        <a:t>Geoconcept</a:t>
                      </a:r>
                    </a:p>
                  </a:txBody>
                  <a:tcPr/>
                </a:tc>
                <a:tc>
                  <a:txBody>
                    <a:bodyPr/>
                    <a:lstStyle/>
                    <a:p>
                      <a:pPr algn="ctr">
                        <a:buNone/>
                      </a:pPr>
                      <a:r>
                        <a:rPr lang="en-US" altLang="zh-CN"/>
                        <a:t>GEOCONCEPT Group</a:t>
                      </a:r>
                    </a:p>
                  </a:txBody>
                  <a:tcPr/>
                </a:tc>
                <a:extLst>
                  <a:ext uri="{0D108BD9-81ED-4DB2-BD59-A6C34878D82A}">
                    <a16:rowId xmlns:a16="http://schemas.microsoft.com/office/drawing/2014/main" val="10009"/>
                  </a:ext>
                </a:extLst>
              </a:tr>
            </a:tbl>
          </a:graphicData>
        </a:graphic>
      </p:graphicFrame>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buClrTx/>
              <a:buSzTx/>
              <a:buFontTx/>
            </a:pPr>
            <a:r>
              <a:rPr lang="en-US" sz="4800" b="1" dirty="0">
                <a:solidFill>
                  <a:srgbClr val="3474C6"/>
                </a:solidFill>
                <a:latin typeface="微软雅黑" panose="020B0503020204020204" pitchFamily="34" charset="-122"/>
                <a:ea typeface="微软雅黑" panose="020B0503020204020204" pitchFamily="34" charset="-122"/>
                <a:sym typeface="+mn-ea"/>
              </a:rPr>
              <a:t>常用开源软件</a:t>
            </a:r>
            <a:endParaRPr lang="en-US" sz="4800" b="1" dirty="0">
              <a:solidFill>
                <a:srgbClr val="3474C6"/>
              </a:solidFill>
              <a:latin typeface="微软雅黑" panose="020B0503020204020204" pitchFamily="34" charset="-122"/>
              <a:ea typeface="微软雅黑" panose="020B0503020204020204" pitchFamily="34" charset="-122"/>
            </a:endParaRPr>
          </a:p>
        </p:txBody>
      </p:sp>
      <p:sp>
        <p:nvSpPr>
          <p:cNvPr id="4" name="日期占位符 3"/>
          <p:cNvSpPr>
            <a:spLocks noGrp="1"/>
          </p:cNvSpPr>
          <p:nvPr>
            <p:ph type="dt" sz="half" idx="10"/>
          </p:nvPr>
        </p:nvSpPr>
        <p:spPr/>
        <p:txBody>
          <a:bodyPr/>
          <a:lstStyle/>
          <a:p>
            <a:fld id="{530820CF-B880-4189-942D-D702A7CBA730}" type="datetimeFigureOut">
              <a:rPr lang="zh-CN" altLang="en-US" smtClean="0"/>
              <a:t>2021/6/8</a:t>
            </a:fld>
            <a:endParaRPr lang="zh-CN" altLang="en-US"/>
          </a:p>
        </p:txBody>
      </p:sp>
      <p:graphicFrame>
        <p:nvGraphicFramePr>
          <p:cNvPr id="7" name="表格 6"/>
          <p:cNvGraphicFramePr/>
          <p:nvPr>
            <p:custDataLst>
              <p:tags r:id="rId1"/>
            </p:custDataLst>
          </p:nvPr>
        </p:nvGraphicFramePr>
        <p:xfrm>
          <a:off x="1398270" y="1167130"/>
          <a:ext cx="9587865" cy="5246370"/>
        </p:xfrm>
        <a:graphic>
          <a:graphicData uri="http://schemas.openxmlformats.org/drawingml/2006/table">
            <a:tbl>
              <a:tblPr firstRow="1" bandRow="1">
                <a:tableStyleId>{5C22544A-7EE6-4342-B048-85BDC9FD1C3A}</a:tableStyleId>
              </a:tblPr>
              <a:tblGrid>
                <a:gridCol w="2823210">
                  <a:extLst>
                    <a:ext uri="{9D8B030D-6E8A-4147-A177-3AD203B41FA5}">
                      <a16:colId xmlns:a16="http://schemas.microsoft.com/office/drawing/2014/main" val="20000"/>
                    </a:ext>
                  </a:extLst>
                </a:gridCol>
                <a:gridCol w="6764655">
                  <a:extLst>
                    <a:ext uri="{9D8B030D-6E8A-4147-A177-3AD203B41FA5}">
                      <a16:colId xmlns:a16="http://schemas.microsoft.com/office/drawing/2014/main" val="20001"/>
                    </a:ext>
                  </a:extLst>
                </a:gridCol>
              </a:tblGrid>
              <a:tr h="403860">
                <a:tc>
                  <a:txBody>
                    <a:bodyPr/>
                    <a:lstStyle/>
                    <a:p>
                      <a:pPr algn="ctr">
                        <a:buNone/>
                      </a:pPr>
                      <a:r>
                        <a:rPr lang="zh-CN" altLang="en-US"/>
                        <a:t>软件名称</a:t>
                      </a:r>
                    </a:p>
                  </a:txBody>
                  <a:tcPr anchor="ctr"/>
                </a:tc>
                <a:tc>
                  <a:txBody>
                    <a:bodyPr/>
                    <a:lstStyle/>
                    <a:p>
                      <a:pPr algn="ctr">
                        <a:buNone/>
                      </a:pPr>
                      <a:r>
                        <a:rPr lang="zh-CN" altLang="en-US"/>
                        <a:t>软件简介</a:t>
                      </a:r>
                    </a:p>
                  </a:txBody>
                  <a:tcPr anchor="ctr"/>
                </a:tc>
                <a:extLst>
                  <a:ext uri="{0D108BD9-81ED-4DB2-BD59-A6C34878D82A}">
                    <a16:rowId xmlns:a16="http://schemas.microsoft.com/office/drawing/2014/main" val="10000"/>
                  </a:ext>
                </a:extLst>
              </a:tr>
              <a:tr h="968375">
                <a:tc>
                  <a:txBody>
                    <a:bodyPr/>
                    <a:lstStyle/>
                    <a:p>
                      <a:pPr algn="ctr">
                        <a:buNone/>
                      </a:pPr>
                      <a:r>
                        <a:rPr lang="en-US" altLang="zh-CN"/>
                        <a:t>QGIS (原称Quantum GIS)</a:t>
                      </a:r>
                    </a:p>
                  </a:txBody>
                  <a:tcPr anchor="ctr"/>
                </a:tc>
                <a:tc>
                  <a:txBody>
                    <a:bodyPr/>
                    <a:lstStyle/>
                    <a:p>
                      <a:pPr algn="just">
                        <a:buNone/>
                      </a:pPr>
                      <a:r>
                        <a:rPr lang="en-US" altLang="zh-CN"/>
                        <a:t>QGIS(原称Quantum GIS)是一个跨平台的桌面GIS软件。它提供数据的显示、编辑和分析功能，可以自动生成地图，并且能够处理地理空间数据，最后形成你期待的地图数据。</a:t>
                      </a:r>
                    </a:p>
                  </a:txBody>
                  <a:tcPr anchor="ctr"/>
                </a:tc>
                <a:extLst>
                  <a:ext uri="{0D108BD9-81ED-4DB2-BD59-A6C34878D82A}">
                    <a16:rowId xmlns:a16="http://schemas.microsoft.com/office/drawing/2014/main" val="10001"/>
                  </a:ext>
                </a:extLst>
              </a:tr>
              <a:tr h="678180">
                <a:tc>
                  <a:txBody>
                    <a:bodyPr/>
                    <a:lstStyle/>
                    <a:p>
                      <a:pPr algn="ctr">
                        <a:buNone/>
                      </a:pPr>
                      <a:r>
                        <a:rPr lang="en-US" altLang="zh-CN"/>
                        <a:t>gvSIG</a:t>
                      </a:r>
                    </a:p>
                  </a:txBody>
                  <a:tcPr anchor="ctr"/>
                </a:tc>
                <a:tc>
                  <a:txBody>
                    <a:bodyPr/>
                    <a:lstStyle/>
                    <a:p>
                      <a:pPr algn="just">
                        <a:buNone/>
                      </a:pPr>
                      <a:r>
                        <a:rPr lang="zh-CN" altLang="en-US" sz="1800">
                          <a:sym typeface="+mn-ea"/>
                        </a:rPr>
                        <a:t>gvSIG也是一个跨平台的桌面GIS软件,于2004年在西班牙成为了开源GIS软件。</a:t>
                      </a:r>
                    </a:p>
                  </a:txBody>
                  <a:tcPr anchor="ctr"/>
                </a:tc>
                <a:extLst>
                  <a:ext uri="{0D108BD9-81ED-4DB2-BD59-A6C34878D82A}">
                    <a16:rowId xmlns:a16="http://schemas.microsoft.com/office/drawing/2014/main" val="10002"/>
                  </a:ext>
                </a:extLst>
              </a:tr>
              <a:tr h="968375">
                <a:tc>
                  <a:txBody>
                    <a:bodyPr/>
                    <a:lstStyle/>
                    <a:p>
                      <a:pPr algn="ctr">
                        <a:buNone/>
                      </a:pPr>
                      <a:r>
                        <a:rPr lang="en-US" altLang="zh-CN"/>
                        <a:t>Whitebox GAT</a:t>
                      </a:r>
                    </a:p>
                  </a:txBody>
                  <a:tcPr anchor="ctr"/>
                </a:tc>
                <a:tc>
                  <a:txBody>
                    <a:bodyPr/>
                    <a:lstStyle/>
                    <a:p>
                      <a:pPr algn="just">
                        <a:buNone/>
                      </a:pPr>
                      <a:r>
                        <a:rPr lang="zh-CN" altLang="en-US"/>
                        <a:t>Whitebox GAT是一个地理空间分析工具箱的桌面GIS软件。它主要是将桌面GIS和遥感软件包综合来进行地理空间分析和数据可视化应用。</a:t>
                      </a:r>
                    </a:p>
                  </a:txBody>
                  <a:tcPr anchor="ctr"/>
                </a:tc>
                <a:extLst>
                  <a:ext uri="{0D108BD9-81ED-4DB2-BD59-A6C34878D82A}">
                    <a16:rowId xmlns:a16="http://schemas.microsoft.com/office/drawing/2014/main" val="10003"/>
                  </a:ext>
                </a:extLst>
              </a:tr>
              <a:tr h="968375">
                <a:tc>
                  <a:txBody>
                    <a:bodyPr/>
                    <a:lstStyle/>
                    <a:p>
                      <a:pPr algn="ctr">
                        <a:buNone/>
                      </a:pPr>
                      <a:r>
                        <a:rPr lang="en-US" altLang="zh-CN"/>
                        <a:t>SAGA GIS</a:t>
                      </a:r>
                    </a:p>
                  </a:txBody>
                  <a:tcPr anchor="ctr"/>
                </a:tc>
                <a:tc>
                  <a:txBody>
                    <a:bodyPr/>
                    <a:lstStyle/>
                    <a:p>
                      <a:pPr algn="just">
                        <a:buNone/>
                      </a:pPr>
                      <a:r>
                        <a:rPr lang="zh-CN" altLang="en-US"/>
                        <a:t>SAGA GIS是一个经典的免费系统自动分析的GIS软件。它主要进行地形分析、流域提取和可见性分析，尤其地形分析上是其最突出的应用。</a:t>
                      </a:r>
                    </a:p>
                  </a:txBody>
                  <a:tcPr anchor="ctr"/>
                </a:tc>
                <a:extLst>
                  <a:ext uri="{0D108BD9-81ED-4DB2-BD59-A6C34878D82A}">
                    <a16:rowId xmlns:a16="http://schemas.microsoft.com/office/drawing/2014/main" val="10004"/>
                  </a:ext>
                </a:extLst>
              </a:tr>
              <a:tr h="1259205">
                <a:tc>
                  <a:txBody>
                    <a:bodyPr/>
                    <a:lstStyle/>
                    <a:p>
                      <a:pPr algn="ctr">
                        <a:buNone/>
                      </a:pPr>
                      <a:r>
                        <a:rPr lang="en-US" altLang="zh-CN"/>
                        <a:t>GRASS GIS</a:t>
                      </a:r>
                    </a:p>
                  </a:txBody>
                  <a:tcPr anchor="ctr"/>
                </a:tc>
                <a:tc>
                  <a:txBody>
                    <a:bodyPr/>
                    <a:lstStyle/>
                    <a:p>
                      <a:pPr algn="just">
                        <a:buNone/>
                      </a:pPr>
                      <a:r>
                        <a:rPr lang="zh-CN" altLang="en-US"/>
                        <a:t>GRASS GIS (Geographic Resources Analysis Support System)是开源代码的地理资源分析支持系统，可用于处理栅格、拓扑矢量、影像和图表数据;优势尤其在于选择分析、图像处理、数字地形操作和统计数据。</a:t>
                      </a:r>
                    </a:p>
                  </a:txBody>
                  <a:tcPr anchor="ctr"/>
                </a:tc>
                <a:extLst>
                  <a:ext uri="{0D108BD9-81ED-4DB2-BD59-A6C34878D82A}">
                    <a16:rowId xmlns:a16="http://schemas.microsoft.com/office/drawing/2014/main" val="10005"/>
                  </a:ext>
                </a:extLst>
              </a:tr>
            </a:tbl>
          </a:graphicData>
        </a:graphic>
      </p:graphicFrame>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t>2021/6/8</a:t>
            </a:fld>
            <a:endParaRPr lang="zh-CN" altLang="en-US"/>
          </a:p>
        </p:txBody>
      </p:sp>
      <p:graphicFrame>
        <p:nvGraphicFramePr>
          <p:cNvPr id="7" name="表格 6"/>
          <p:cNvGraphicFramePr/>
          <p:nvPr>
            <p:custDataLst>
              <p:tags r:id="rId1"/>
            </p:custDataLst>
          </p:nvPr>
        </p:nvGraphicFramePr>
        <p:xfrm>
          <a:off x="1464310" y="1243330"/>
          <a:ext cx="9549130" cy="4999355"/>
        </p:xfrm>
        <a:graphic>
          <a:graphicData uri="http://schemas.openxmlformats.org/drawingml/2006/table">
            <a:tbl>
              <a:tblPr firstRow="1" bandRow="1">
                <a:tableStyleId>{5C22544A-7EE6-4342-B048-85BDC9FD1C3A}</a:tableStyleId>
              </a:tblPr>
              <a:tblGrid>
                <a:gridCol w="2541270">
                  <a:extLst>
                    <a:ext uri="{9D8B030D-6E8A-4147-A177-3AD203B41FA5}">
                      <a16:colId xmlns:a16="http://schemas.microsoft.com/office/drawing/2014/main" val="20000"/>
                    </a:ext>
                  </a:extLst>
                </a:gridCol>
                <a:gridCol w="7007860">
                  <a:extLst>
                    <a:ext uri="{9D8B030D-6E8A-4147-A177-3AD203B41FA5}">
                      <a16:colId xmlns:a16="http://schemas.microsoft.com/office/drawing/2014/main" val="20001"/>
                    </a:ext>
                  </a:extLst>
                </a:gridCol>
              </a:tblGrid>
              <a:tr h="441325">
                <a:tc>
                  <a:txBody>
                    <a:bodyPr/>
                    <a:lstStyle/>
                    <a:p>
                      <a:pPr algn="ctr">
                        <a:buNone/>
                      </a:pPr>
                      <a:r>
                        <a:rPr lang="zh-CN" altLang="en-US"/>
                        <a:t>软件名称</a:t>
                      </a:r>
                    </a:p>
                  </a:txBody>
                  <a:tcPr anchor="ctr"/>
                </a:tc>
                <a:tc>
                  <a:txBody>
                    <a:bodyPr/>
                    <a:lstStyle/>
                    <a:p>
                      <a:pPr algn="ctr">
                        <a:buNone/>
                      </a:pPr>
                      <a:r>
                        <a:rPr lang="zh-CN" altLang="en-US"/>
                        <a:t>软件简介</a:t>
                      </a:r>
                    </a:p>
                  </a:txBody>
                  <a:tcPr anchor="ctr"/>
                </a:tc>
                <a:extLst>
                  <a:ext uri="{0D108BD9-81ED-4DB2-BD59-A6C34878D82A}">
                    <a16:rowId xmlns:a16="http://schemas.microsoft.com/office/drawing/2014/main" val="10000"/>
                  </a:ext>
                </a:extLst>
              </a:tr>
              <a:tr h="1060450">
                <a:tc>
                  <a:txBody>
                    <a:bodyPr/>
                    <a:lstStyle/>
                    <a:p>
                      <a:pPr algn="ctr">
                        <a:buNone/>
                      </a:pPr>
                      <a:r>
                        <a:rPr lang="en-US" altLang="zh-CN" sz="1800">
                          <a:sym typeface="+mn-ea"/>
                        </a:rPr>
                        <a:t>MapWindow</a:t>
                      </a:r>
                      <a:endParaRPr lang="en-US" altLang="zh-CN"/>
                    </a:p>
                  </a:txBody>
                  <a:tcPr anchor="ctr"/>
                </a:tc>
                <a:tc>
                  <a:txBody>
                    <a:bodyPr/>
                    <a:lstStyle/>
                    <a:p>
                      <a:pPr algn="just">
                        <a:buNone/>
                      </a:pPr>
                      <a:r>
                        <a:rPr lang="en-US" altLang="zh-CN"/>
                        <a:t>MapWindow是一个基于标准的桌面GIS软件，它的</a:t>
                      </a:r>
                      <a:r>
                        <a:rPr lang="zh-CN" altLang="en-US"/>
                        <a:t>特色功能是</a:t>
                      </a:r>
                      <a:r>
                        <a:rPr lang="en-US" altLang="zh-CN"/>
                        <a:t>地图查看器、识别特性、处理工具和打印等特性。</a:t>
                      </a:r>
                    </a:p>
                  </a:txBody>
                  <a:tcPr anchor="ctr"/>
                </a:tc>
                <a:extLst>
                  <a:ext uri="{0D108BD9-81ED-4DB2-BD59-A6C34878D82A}">
                    <a16:rowId xmlns:a16="http://schemas.microsoft.com/office/drawing/2014/main" val="10001"/>
                  </a:ext>
                </a:extLst>
              </a:tr>
              <a:tr h="1059815">
                <a:tc>
                  <a:txBody>
                    <a:bodyPr/>
                    <a:lstStyle/>
                    <a:p>
                      <a:pPr algn="ctr">
                        <a:buNone/>
                      </a:pPr>
                      <a:r>
                        <a:rPr lang="en-US" altLang="zh-CN" sz="1800">
                          <a:sym typeface="+mn-ea"/>
                        </a:rPr>
                        <a:t>ILWIS</a:t>
                      </a:r>
                      <a:endParaRPr lang="en-US" altLang="zh-CN"/>
                    </a:p>
                  </a:txBody>
                  <a:tcPr anchor="ctr"/>
                </a:tc>
                <a:tc>
                  <a:txBody>
                    <a:bodyPr/>
                    <a:lstStyle/>
                    <a:p>
                      <a:pPr algn="just">
                        <a:buNone/>
                      </a:pPr>
                      <a:r>
                        <a:rPr lang="en-US" altLang="zh-CN"/>
                        <a:t>LWIS是一个土地和水资源综合信息管理的开源GIS软件。ILWIS擅长数字化、编辑、显示地理数据和生成地图;也用于遥感图像分类、增强和光谱波段操作。</a:t>
                      </a:r>
                    </a:p>
                  </a:txBody>
                  <a:tcPr anchor="ctr"/>
                </a:tc>
                <a:extLst>
                  <a:ext uri="{0D108BD9-81ED-4DB2-BD59-A6C34878D82A}">
                    <a16:rowId xmlns:a16="http://schemas.microsoft.com/office/drawing/2014/main" val="10002"/>
                  </a:ext>
                </a:extLst>
              </a:tr>
              <a:tr h="1059815">
                <a:tc>
                  <a:txBody>
                    <a:bodyPr/>
                    <a:lstStyle/>
                    <a:p>
                      <a:pPr algn="ctr">
                        <a:buNone/>
                      </a:pPr>
                      <a:r>
                        <a:rPr lang="en-US" altLang="zh-CN"/>
                        <a:t>GeoDa</a:t>
                      </a:r>
                    </a:p>
                  </a:txBody>
                  <a:tcPr anchor="ctr"/>
                </a:tc>
                <a:tc>
                  <a:txBody>
                    <a:bodyPr/>
                    <a:lstStyle/>
                    <a:p>
                      <a:pPr algn="just">
                        <a:buNone/>
                      </a:pPr>
                      <a:r>
                        <a:rPr lang="en-US" altLang="zh-CN"/>
                        <a:t>GeoDa是跨平台的开源版本，主要进行空间数据分析。其主要功能是地质统计和空间建模。开源的GeoDa可以在Windows(包括XP，Vista中和7)、Mac OS和Linux上运行。</a:t>
                      </a:r>
                    </a:p>
                  </a:txBody>
                  <a:tcPr anchor="ctr"/>
                </a:tc>
                <a:extLst>
                  <a:ext uri="{0D108BD9-81ED-4DB2-BD59-A6C34878D82A}">
                    <a16:rowId xmlns:a16="http://schemas.microsoft.com/office/drawing/2014/main" val="10003"/>
                  </a:ext>
                </a:extLst>
              </a:tr>
              <a:tr h="1377950">
                <a:tc>
                  <a:txBody>
                    <a:bodyPr/>
                    <a:lstStyle/>
                    <a:p>
                      <a:pPr algn="ctr">
                        <a:buNone/>
                      </a:pPr>
                      <a:r>
                        <a:rPr lang="en-US" altLang="zh-CN"/>
                        <a:t>uDig</a:t>
                      </a:r>
                    </a:p>
                  </a:txBody>
                  <a:tcPr anchor="ctr"/>
                </a:tc>
                <a:tc>
                  <a:txBody>
                    <a:bodyPr/>
                    <a:lstStyle/>
                    <a:p>
                      <a:pPr algn="just">
                        <a:buNone/>
                      </a:pPr>
                      <a:r>
                        <a:rPr lang="en-US" altLang="zh-CN"/>
                        <a:t>uDig是由加拿大的咨询公司研制，基于对Eclipse平台和功能分层，关注社会生产的地理信息研究。它具有简单易用和Mac OS功能的优势</a:t>
                      </a:r>
                      <a:r>
                        <a:rPr lang="zh-CN" altLang="en-US"/>
                        <a:t>，uDig通常用作用于构建其他GIS平台和应用提供框架。</a:t>
                      </a:r>
                    </a:p>
                  </a:txBody>
                  <a:tcPr anchor="ctr"/>
                </a:tc>
                <a:extLst>
                  <a:ext uri="{0D108BD9-81ED-4DB2-BD59-A6C34878D82A}">
                    <a16:rowId xmlns:a16="http://schemas.microsoft.com/office/drawing/2014/main" val="10004"/>
                  </a:ext>
                </a:extLst>
              </a:tr>
            </a:tbl>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Title 1"/>
          <p:cNvSpPr>
            <a:spLocks noGrp="1"/>
          </p:cNvSpPr>
          <p:nvPr>
            <p:ph type="title"/>
          </p:nvPr>
        </p:nvSpPr>
        <p:spPr>
          <a:xfrm>
            <a:off x="149432" y="231691"/>
            <a:ext cx="11655840" cy="899537"/>
          </a:xfrm>
        </p:spPr>
        <p:txBody>
          <a:bodyPr/>
          <a:lstStyle/>
          <a:p>
            <a:r>
              <a:rPr lang="zh-CN" altLang="en-US" sz="4200" b="1" dirty="0">
                <a:solidFill>
                  <a:srgbClr val="3474C6"/>
                </a:solidFill>
                <a:latin typeface="微软雅黑" panose="020B0503020204020204" pitchFamily="34" charset="-122"/>
                <a:ea typeface="微软雅黑" panose="020B0503020204020204" pitchFamily="34" charset="-122"/>
              </a:rPr>
              <a:t>地理信息系统与一般信息系统区别</a:t>
            </a:r>
          </a:p>
        </p:txBody>
      </p:sp>
      <p:sp>
        <p:nvSpPr>
          <p:cNvPr id="16" name="TextBox 5"/>
          <p:cNvSpPr txBox="1"/>
          <p:nvPr/>
        </p:nvSpPr>
        <p:spPr>
          <a:xfrm>
            <a:off x="154112" y="1412776"/>
            <a:ext cx="5399249" cy="1200329"/>
          </a:xfrm>
          <a:prstGeom prst="rect">
            <a:avLst/>
          </a:prstGeom>
          <a:noFill/>
        </p:spPr>
        <p:txBody>
          <a:bodyPr wrap="square" rtlCol="0">
            <a:spAutoFit/>
          </a:bodyPr>
          <a:lstStyle/>
          <a:p>
            <a:pPr>
              <a:lnSpc>
                <a:spcPct val="150000"/>
              </a:lnSpc>
            </a:pPr>
            <a:r>
              <a:rPr lang="zh-CN" altLang="en-US" sz="2400" b="1" dirty="0">
                <a:latin typeface="微软雅黑" panose="020B0503020204020204" pitchFamily="34" charset="-122"/>
                <a:ea typeface="微软雅黑" panose="020B0503020204020204" pitchFamily="34" charset="-122"/>
              </a:rPr>
              <a:t>一般信息系统：</a:t>
            </a:r>
            <a:r>
              <a:rPr lang="zh-CN" altLang="en-US" sz="2400" dirty="0">
                <a:latin typeface="微软雅黑" panose="020B0503020204020204" pitchFamily="34" charset="-122"/>
                <a:ea typeface="微软雅黑" panose="020B0503020204020204" pitchFamily="34" charset="-122"/>
              </a:rPr>
              <a:t>只能存储和管理数据、不能将数据在空间上的分布表现出来</a:t>
            </a:r>
          </a:p>
        </p:txBody>
      </p:sp>
      <p:sp>
        <p:nvSpPr>
          <p:cNvPr id="17" name="矩形 16"/>
          <p:cNvSpPr/>
          <p:nvPr/>
        </p:nvSpPr>
        <p:spPr>
          <a:xfrm>
            <a:off x="154112" y="3374066"/>
            <a:ext cx="5399249" cy="2308324"/>
          </a:xfrm>
          <a:prstGeom prst="rect">
            <a:avLst/>
          </a:prstGeom>
        </p:spPr>
        <p:txBody>
          <a:bodyPr wrap="square">
            <a:spAutoFit/>
          </a:bodyPr>
          <a:lstStyle/>
          <a:p>
            <a:pPr>
              <a:lnSpc>
                <a:spcPct val="150000"/>
              </a:lnSpc>
            </a:pPr>
            <a:r>
              <a:rPr lang="zh-CN" altLang="en-US" sz="2400" b="1" dirty="0">
                <a:latin typeface="微软雅黑" panose="020B0503020204020204" pitchFamily="34" charset="-122"/>
                <a:ea typeface="微软雅黑" panose="020B0503020204020204" pitchFamily="34" charset="-122"/>
              </a:rPr>
              <a:t>地理信息系统</a:t>
            </a:r>
            <a:r>
              <a:rPr lang="zh-CN" altLang="en-US" sz="2400" dirty="0">
                <a:latin typeface="微软雅黑" panose="020B0503020204020204" pitchFamily="34" charset="-122"/>
                <a:ea typeface="微软雅黑" panose="020B0503020204020204" pitchFamily="34" charset="-122"/>
              </a:rPr>
              <a:t>：除了一般信息系统的功能外，还能显示数据的空间分布，并且有强大的空间查询、分析、模拟、统计和预测等功能。</a:t>
            </a:r>
          </a:p>
        </p:txBody>
      </p:sp>
      <p:pic>
        <p:nvPicPr>
          <p:cNvPr id="3076" name="Picture 4" descr="https://timgsa.baidu.com/timg?image&amp;quality=80&amp;size=b9999_10000&amp;sec=1495190424590&amp;di=3a6642494c9ebda362f02f327daa4c08&amp;imgtype=0&amp;src=http%3A%2F%2Fimage.lxway.com%2Fupload%2F5%2Ffc%2F5fc6543e4143fd6d8ad10b627fc2cc4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51685" y="1772816"/>
            <a:ext cx="5844915" cy="399978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t>2021/6/8</a:t>
            </a:fld>
            <a:endParaRPr lang="zh-CN" altLang="en-US"/>
          </a:p>
        </p:txBody>
      </p:sp>
      <p:graphicFrame>
        <p:nvGraphicFramePr>
          <p:cNvPr id="7" name="表格 6"/>
          <p:cNvGraphicFramePr/>
          <p:nvPr>
            <p:custDataLst>
              <p:tags r:id="rId1"/>
            </p:custDataLst>
          </p:nvPr>
        </p:nvGraphicFramePr>
        <p:xfrm>
          <a:off x="1340485" y="1099820"/>
          <a:ext cx="9624695" cy="5295265"/>
        </p:xfrm>
        <a:graphic>
          <a:graphicData uri="http://schemas.openxmlformats.org/drawingml/2006/table">
            <a:tbl>
              <a:tblPr firstRow="1" bandRow="1">
                <a:tableStyleId>{5C22544A-7EE6-4342-B048-85BDC9FD1C3A}</a:tableStyleId>
              </a:tblPr>
              <a:tblGrid>
                <a:gridCol w="2615565">
                  <a:extLst>
                    <a:ext uri="{9D8B030D-6E8A-4147-A177-3AD203B41FA5}">
                      <a16:colId xmlns:a16="http://schemas.microsoft.com/office/drawing/2014/main" val="20000"/>
                    </a:ext>
                  </a:extLst>
                </a:gridCol>
                <a:gridCol w="7009130">
                  <a:extLst>
                    <a:ext uri="{9D8B030D-6E8A-4147-A177-3AD203B41FA5}">
                      <a16:colId xmlns:a16="http://schemas.microsoft.com/office/drawing/2014/main" val="20001"/>
                    </a:ext>
                  </a:extLst>
                </a:gridCol>
              </a:tblGrid>
              <a:tr h="386080">
                <a:tc>
                  <a:txBody>
                    <a:bodyPr/>
                    <a:lstStyle/>
                    <a:p>
                      <a:pPr algn="ctr">
                        <a:buNone/>
                      </a:pPr>
                      <a:r>
                        <a:rPr lang="zh-CN" altLang="en-US"/>
                        <a:t>软件名称</a:t>
                      </a:r>
                    </a:p>
                  </a:txBody>
                  <a:tcPr anchor="ctr"/>
                </a:tc>
                <a:tc>
                  <a:txBody>
                    <a:bodyPr/>
                    <a:lstStyle/>
                    <a:p>
                      <a:pPr algn="ctr">
                        <a:buNone/>
                      </a:pPr>
                      <a:r>
                        <a:rPr lang="zh-CN" altLang="en-US"/>
                        <a:t>软件简介</a:t>
                      </a:r>
                    </a:p>
                  </a:txBody>
                  <a:tcPr anchor="ctr"/>
                </a:tc>
                <a:extLst>
                  <a:ext uri="{0D108BD9-81ED-4DB2-BD59-A6C34878D82A}">
                    <a16:rowId xmlns:a16="http://schemas.microsoft.com/office/drawing/2014/main" val="10000"/>
                  </a:ext>
                </a:extLst>
              </a:tr>
              <a:tr h="648335">
                <a:tc>
                  <a:txBody>
                    <a:bodyPr/>
                    <a:lstStyle/>
                    <a:p>
                      <a:pPr algn="ctr">
                        <a:buNone/>
                      </a:pPr>
                      <a:r>
                        <a:rPr lang="en-US" altLang="zh-CN"/>
                        <a:t>OpenJump</a:t>
                      </a:r>
                    </a:p>
                  </a:txBody>
                  <a:tcPr anchor="ctr"/>
                </a:tc>
                <a:tc>
                  <a:txBody>
                    <a:bodyPr/>
                    <a:lstStyle/>
                    <a:p>
                      <a:pPr algn="just">
                        <a:buNone/>
                      </a:pPr>
                      <a:r>
                        <a:rPr lang="en-US" altLang="zh-CN"/>
                        <a:t>OpenJUMP可以很好地处理大型数据集，并呈现大量的数据图(如饼图、绘制等值线图等)。</a:t>
                      </a:r>
                    </a:p>
                  </a:txBody>
                  <a:tcPr anchor="ctr"/>
                </a:tc>
                <a:extLst>
                  <a:ext uri="{0D108BD9-81ED-4DB2-BD59-A6C34878D82A}">
                    <a16:rowId xmlns:a16="http://schemas.microsoft.com/office/drawing/2014/main" val="10001"/>
                  </a:ext>
                </a:extLst>
              </a:tr>
              <a:tr h="1482090">
                <a:tc>
                  <a:txBody>
                    <a:bodyPr/>
                    <a:lstStyle/>
                    <a:p>
                      <a:pPr algn="ctr">
                        <a:buNone/>
                      </a:pPr>
                      <a:r>
                        <a:rPr lang="en-US" altLang="zh-CN"/>
                        <a:t>Diva GIS</a:t>
                      </a:r>
                    </a:p>
                  </a:txBody>
                  <a:tcPr anchor="ctr"/>
                </a:tc>
                <a:tc>
                  <a:txBody>
                    <a:bodyPr/>
                    <a:lstStyle/>
                    <a:p>
                      <a:pPr algn="just">
                        <a:buNone/>
                      </a:pPr>
                      <a:r>
                        <a:rPr lang="en-US" altLang="zh-CN"/>
                        <a:t>DIVA GIS是用于制图和地理数据分析的GIS软件。它专门从事生物的丰富性和多样性的数据分析;它可以提取气候和土地的所有位置数据、进行统计分析和建模;此外，它可以定位国家的界限，河流，卫星图像，并在观察到动物物种的位置，从而为生物学的研究提供了小面积范围的地图。</a:t>
                      </a:r>
                    </a:p>
                  </a:txBody>
                  <a:tcPr anchor="ctr"/>
                </a:tc>
                <a:extLst>
                  <a:ext uri="{0D108BD9-81ED-4DB2-BD59-A6C34878D82A}">
                    <a16:rowId xmlns:a16="http://schemas.microsoft.com/office/drawing/2014/main" val="10002"/>
                  </a:ext>
                </a:extLst>
              </a:tr>
              <a:tr h="925830">
                <a:tc>
                  <a:txBody>
                    <a:bodyPr/>
                    <a:lstStyle/>
                    <a:p>
                      <a:pPr algn="ctr">
                        <a:buNone/>
                      </a:pPr>
                      <a:r>
                        <a:rPr lang="en-US" altLang="zh-CN"/>
                        <a:t>FalconView</a:t>
                      </a:r>
                    </a:p>
                  </a:txBody>
                  <a:tcPr anchor="ctr"/>
                </a:tc>
                <a:tc>
                  <a:txBody>
                    <a:bodyPr/>
                    <a:lstStyle/>
                    <a:p>
                      <a:pPr algn="just">
                        <a:buNone/>
                      </a:pPr>
                      <a:r>
                        <a:rPr lang="en-US" altLang="zh-CN"/>
                        <a:t>FalconView主要有便携式飞行计划软件(PFPS)的功能，这使得它可以用于战斗飞行计划，所以它的大部分用户来自美国国防部和其他国家地理空间情报机构。</a:t>
                      </a:r>
                    </a:p>
                  </a:txBody>
                  <a:tcPr anchor="ctr"/>
                </a:tc>
                <a:extLst>
                  <a:ext uri="{0D108BD9-81ED-4DB2-BD59-A6C34878D82A}">
                    <a16:rowId xmlns:a16="http://schemas.microsoft.com/office/drawing/2014/main" val="10003"/>
                  </a:ext>
                </a:extLst>
              </a:tr>
              <a:tr h="926465">
                <a:tc>
                  <a:txBody>
                    <a:bodyPr/>
                    <a:lstStyle/>
                    <a:p>
                      <a:pPr algn="ctr">
                        <a:buNone/>
                      </a:pPr>
                      <a:r>
                        <a:rPr lang="en-US" altLang="zh-CN"/>
                        <a:t>OrbisGIS</a:t>
                      </a:r>
                    </a:p>
                  </a:txBody>
                  <a:tcPr anchor="ctr"/>
                </a:tc>
                <a:tc>
                  <a:txBody>
                    <a:bodyPr/>
                    <a:lstStyle/>
                    <a:p>
                      <a:pPr algn="just">
                        <a:buNone/>
                      </a:pPr>
                      <a:r>
                        <a:rPr lang="en-US" altLang="zh-CN"/>
                        <a:t>OrbisGIS是一个半成品的开源GIS软件。它提供了新的方法和技术进行建模，它可以处理和共享空间数据，以便于监测地理领土和管理。</a:t>
                      </a:r>
                    </a:p>
                  </a:txBody>
                  <a:tcPr anchor="ctr"/>
                </a:tc>
                <a:extLst>
                  <a:ext uri="{0D108BD9-81ED-4DB2-BD59-A6C34878D82A}">
                    <a16:rowId xmlns:a16="http://schemas.microsoft.com/office/drawing/2014/main" val="10004"/>
                  </a:ext>
                </a:extLst>
              </a:tr>
              <a:tr h="926465">
                <a:tc>
                  <a:txBody>
                    <a:bodyPr/>
                    <a:lstStyle/>
                    <a:p>
                      <a:pPr algn="ctr">
                        <a:buNone/>
                      </a:pPr>
                      <a:r>
                        <a:rPr lang="en-US" altLang="zh-CN"/>
                        <a:t>PostGIS</a:t>
                      </a:r>
                    </a:p>
                  </a:txBody>
                  <a:tcPr anchor="ctr"/>
                </a:tc>
                <a:tc>
                  <a:txBody>
                    <a:bodyPr/>
                    <a:lstStyle/>
                    <a:p>
                      <a:pPr algn="just">
                        <a:buNone/>
                      </a:pPr>
                      <a:r>
                        <a:rPr lang="en-US" altLang="zh-CN"/>
                        <a:t>PostGIS是对象关系型数据库系统PostgreSQL的一个扩展，PostGIS提供如下空间信息服务功能:空间对象、空间索引、空间操作函数和空间操作符。同时，PostGIS遵循OpenGIS的规范。</a:t>
                      </a:r>
                    </a:p>
                  </a:txBody>
                  <a:tcPr anchor="ctr"/>
                </a:tc>
                <a:extLst>
                  <a:ext uri="{0D108BD9-81ED-4DB2-BD59-A6C34878D82A}">
                    <a16:rowId xmlns:a16="http://schemas.microsoft.com/office/drawing/2014/main" val="10005"/>
                  </a:ext>
                </a:extLst>
              </a:tr>
            </a:tbl>
          </a:graphicData>
        </a:graphic>
      </p:graphicFrame>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buClrTx/>
              <a:buSzTx/>
              <a:buFontTx/>
            </a:pPr>
            <a:r>
              <a:rPr lang="en-US" sz="4800" b="1" dirty="0">
                <a:solidFill>
                  <a:srgbClr val="3474C6"/>
                </a:solidFill>
                <a:latin typeface="微软雅黑" panose="020B0503020204020204" pitchFamily="34" charset="-122"/>
                <a:ea typeface="微软雅黑" panose="020B0503020204020204" pitchFamily="34" charset="-122"/>
                <a:sym typeface="+mn-ea"/>
              </a:rPr>
              <a:t>其他GIS软件</a:t>
            </a:r>
            <a:endParaRPr lang="en-US" sz="4800" b="1" dirty="0">
              <a:solidFill>
                <a:srgbClr val="3474C6"/>
              </a:solidFill>
              <a:latin typeface="微软雅黑" panose="020B0503020204020204" pitchFamily="34" charset="-122"/>
              <a:ea typeface="微软雅黑" panose="020B0503020204020204" pitchFamily="34" charset="-122"/>
            </a:endParaRPr>
          </a:p>
        </p:txBody>
      </p:sp>
      <p:sp>
        <p:nvSpPr>
          <p:cNvPr id="3" name="内容占位符 2"/>
          <p:cNvSpPr>
            <a:spLocks noGrp="1"/>
          </p:cNvSpPr>
          <p:nvPr>
            <p:ph idx="1"/>
          </p:nvPr>
        </p:nvSpPr>
        <p:spPr/>
        <p:txBody>
          <a:bodyPr/>
          <a:lstStyle/>
          <a:p>
            <a:pPr marL="0" indent="0" algn="l">
              <a:lnSpc>
                <a:spcPct val="150000"/>
              </a:lnSpc>
              <a:buClrTx/>
              <a:buSzTx/>
              <a:buFont typeface="Wingdings" panose="05000000000000000000" pitchFamily="2" charset="2"/>
              <a:buNone/>
            </a:pPr>
            <a:r>
              <a:rPr lang="en-US" altLang="zh-CN" sz="2000" dirty="0">
                <a:latin typeface="微软雅黑" panose="020B0503020204020204" pitchFamily="34" charset="-122"/>
                <a:ea typeface="微软雅黑" panose="020B0503020204020204" pitchFamily="34" charset="-122"/>
                <a:cs typeface="微软雅黑" panose="020B0503020204020204" pitchFamily="34" charset="-122"/>
                <a:sym typeface="+mn-ea"/>
              </a:rPr>
              <a:t>其他常用的GIS软件大概还有：MySQL、MapServer、Open 3D GIS、3map、Amein!、APR Parser、AutoREALM、AVCE00、AvisMap、AVPython、BASINS、BBBike、BRL CADl、CAVOR、CGAL……</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2021/6/8</a:t>
            </a:fld>
            <a:endParaRPr lang="zh-CN" altLang="en-US"/>
          </a:p>
        </p:txBody>
      </p:sp>
    </p:spTree>
  </p:cSld>
  <p:clrMapOvr>
    <a:overrideClrMapping bg1="lt1" tx1="dk1" bg2="lt2" tx2="dk2" accent1="accent1" accent2="accent2" accent3="accent3" accent4="accent4" accent5="accent5" accent6="accent6" hlink="hlink" folHlink="folHlink"/>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3727292" y="3916600"/>
            <a:ext cx="5325782" cy="1323439"/>
          </a:xfrm>
          <a:prstGeom prst="rect">
            <a:avLst/>
          </a:prstGeom>
          <a:noFill/>
        </p:spPr>
        <p:txBody>
          <a:bodyPr wrap="square" rtlCol="0">
            <a:spAutoFit/>
          </a:bodyPr>
          <a:lstStyle/>
          <a:p>
            <a:pPr algn="ctr"/>
            <a:r>
              <a:rPr lang="zh-CN" altLang="en-US" sz="8000" dirty="0">
                <a:latin typeface="微软雅黑" panose="020B0503020204020204" pitchFamily="34" charset="-122"/>
                <a:ea typeface="微软雅黑" panose="020B0503020204020204" pitchFamily="34" charset="-122"/>
              </a:rPr>
              <a:t>谢谢大家！</a:t>
            </a:r>
          </a:p>
        </p:txBody>
      </p:sp>
      <p:grpSp>
        <p:nvGrpSpPr>
          <p:cNvPr id="6" name="组合 5"/>
          <p:cNvGrpSpPr/>
          <p:nvPr/>
        </p:nvGrpSpPr>
        <p:grpSpPr>
          <a:xfrm>
            <a:off x="4570601" y="1203589"/>
            <a:ext cx="2609671" cy="2094775"/>
            <a:chOff x="2965628" y="2336322"/>
            <a:chExt cx="2609671" cy="2094775"/>
          </a:xfrm>
        </p:grpSpPr>
        <p:pic>
          <p:nvPicPr>
            <p:cNvPr id="8" name="图片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84686" y="2336322"/>
              <a:ext cx="1571555" cy="1571555"/>
            </a:xfrm>
            <a:prstGeom prst="rect">
              <a:avLst/>
            </a:prstGeom>
          </p:spPr>
        </p:pic>
        <p:sp>
          <p:nvSpPr>
            <p:cNvPr id="9" name="文本框 8"/>
            <p:cNvSpPr txBox="1"/>
            <p:nvPr/>
          </p:nvSpPr>
          <p:spPr>
            <a:xfrm>
              <a:off x="2965628" y="3907877"/>
              <a:ext cx="2609671" cy="523220"/>
            </a:xfrm>
            <a:prstGeom prst="rect">
              <a:avLst/>
            </a:prstGeom>
            <a:noFill/>
          </p:spPr>
          <p:txBody>
            <a:bodyPr wrap="square" rtlCol="0">
              <a:spAutoFit/>
            </a:bodyPr>
            <a:lstStyle/>
            <a:p>
              <a:pPr algn="ctr"/>
              <a:endParaRPr lang="zh-CN" altLang="en-US" sz="2800" dirty="0">
                <a:solidFill>
                  <a:srgbClr val="1D8DE5"/>
                </a:solidFill>
                <a:latin typeface="Arial Unicode MS" panose="020B0604020202020204" charset="-122"/>
                <a:ea typeface="Arial Unicode MS" panose="020B0604020202020204" charset="-122"/>
                <a:cs typeface="Arial Unicode MS" panose="020B0604020202020204" charset="-122"/>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2"/>
          <p:cNvSpPr>
            <a:spLocks noGrp="1"/>
          </p:cNvSpPr>
          <p:nvPr>
            <p:ph type="dt" sz="half" idx="10"/>
          </p:nvPr>
        </p:nvSpPr>
        <p:spPr>
          <a:xfrm>
            <a:off x="1240134" y="6235770"/>
            <a:ext cx="2743200" cy="365125"/>
          </a:xfrm>
        </p:spPr>
        <p:txBody>
          <a:bodyPr/>
          <a:lstStyle/>
          <a:p>
            <a:pPr>
              <a:defRPr/>
            </a:pPr>
            <a:fld id="{B81F340B-DEEF-4939-9072-0214BC0A0B61}" type="datetime1">
              <a:rPr lang="zh-CN" altLang="en-US" smtClean="0"/>
              <a:t>2021/6/8</a:t>
            </a:fld>
            <a:endParaRPr lang="zh-CN" altLang="en-US" sz="1800">
              <a:solidFill>
                <a:schemeClr val="tx1"/>
              </a:solidFill>
            </a:endParaRPr>
          </a:p>
        </p:txBody>
      </p:sp>
      <p:sp>
        <p:nvSpPr>
          <p:cNvPr id="4" name="标题 1"/>
          <p:cNvSpPr txBox="1"/>
          <p:nvPr/>
        </p:nvSpPr>
        <p:spPr bwMode="auto">
          <a:xfrm>
            <a:off x="867088" y="1182822"/>
            <a:ext cx="4326653" cy="94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marL="914400" indent="-914400" algn="l" rtl="0" eaLnBrk="0" fontAlgn="base" hangingPunct="0">
              <a:lnSpc>
                <a:spcPct val="90000"/>
              </a:lnSpc>
              <a:spcBef>
                <a:spcPct val="0"/>
              </a:spcBef>
              <a:spcAft>
                <a:spcPct val="0"/>
              </a:spcAft>
              <a:defRPr sz="4400" kern="1200">
                <a:solidFill>
                  <a:schemeClr val="tx1"/>
                </a:solidFill>
                <a:latin typeface="+mj-lt"/>
                <a:ea typeface="+mj-ea"/>
                <a:cs typeface="+mj-cs"/>
                <a:sym typeface="Calibri Light" panose="020F0302020204030204" pitchFamily="34" charset="0"/>
              </a:defRPr>
            </a:lvl1pPr>
            <a:lvl2pPr marL="9144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2pPr>
            <a:lvl3pPr marL="9144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3pPr>
            <a:lvl4pPr marL="9144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4pPr>
            <a:lvl5pPr marL="9144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5pPr>
            <a:lvl6pPr marL="1371600" indent="-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6pPr>
            <a:lvl7pPr marL="1828800" indent="-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7pPr>
            <a:lvl8pPr marL="2286000" indent="-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8pPr>
            <a:lvl9pPr marL="2743200" indent="-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9pPr>
          </a:lstStyle>
          <a:p>
            <a:pPr marL="0" indent="0">
              <a:lnSpc>
                <a:spcPct val="150000"/>
              </a:lnSpc>
            </a:pPr>
            <a:r>
              <a:rPr lang="zh-CN" altLang="en-US" sz="2000" dirty="0">
                <a:solidFill>
                  <a:schemeClr val="tx1">
                    <a:lumMod val="50000"/>
                    <a:lumOff val="50000"/>
                  </a:schemeClr>
                </a:solidFill>
                <a:latin typeface="微软雅黑" panose="020B0503020204020204" pitchFamily="34" charset="-122"/>
                <a:ea typeface="微软雅黑" panose="020B0503020204020204" pitchFamily="34" charset="-122"/>
              </a:rPr>
              <a:t>矢量数据：点、线、多边形（</a:t>
            </a:r>
            <a:r>
              <a:rPr lang="en-US" altLang="zh-CN" sz="2000" dirty="0" err="1">
                <a:solidFill>
                  <a:schemeClr val="tx1">
                    <a:lumMod val="50000"/>
                    <a:lumOff val="50000"/>
                  </a:schemeClr>
                </a:solidFill>
                <a:latin typeface="微软雅黑" panose="020B0503020204020204" pitchFamily="34" charset="-122"/>
                <a:ea typeface="微软雅黑" panose="020B0503020204020204" pitchFamily="34" charset="-122"/>
              </a:rPr>
              <a:t>dat</a:t>
            </a:r>
            <a:r>
              <a:rPr lang="zh-CN" altLang="en-US" sz="2000" dirty="0">
                <a:solidFill>
                  <a:schemeClr val="tx1">
                    <a:lumMod val="50000"/>
                    <a:lumOff val="50000"/>
                  </a:schemeClr>
                </a:solidFill>
                <a:latin typeface="微软雅黑" panose="020B0503020204020204" pitchFamily="34" charset="-122"/>
                <a:ea typeface="微软雅黑" panose="020B0503020204020204" pitchFamily="34" charset="-122"/>
              </a:rPr>
              <a:t>、</a:t>
            </a:r>
            <a:r>
              <a:rPr lang="en-US" altLang="zh-CN" sz="2000" dirty="0">
                <a:solidFill>
                  <a:schemeClr val="tx1">
                    <a:lumMod val="50000"/>
                    <a:lumOff val="50000"/>
                  </a:schemeClr>
                </a:solidFill>
                <a:latin typeface="微软雅黑" panose="020B0503020204020204" pitchFamily="34" charset="-122"/>
                <a:ea typeface="微软雅黑" panose="020B0503020204020204" pitchFamily="34" charset="-122"/>
              </a:rPr>
              <a:t>dwg</a:t>
            </a:r>
            <a:r>
              <a:rPr lang="zh-CN" altLang="en-US" sz="2000" dirty="0">
                <a:solidFill>
                  <a:schemeClr val="tx1">
                    <a:lumMod val="50000"/>
                    <a:lumOff val="50000"/>
                  </a:schemeClr>
                </a:solidFill>
                <a:latin typeface="微软雅黑" panose="020B0503020204020204" pitchFamily="34" charset="-122"/>
                <a:ea typeface="微软雅黑" panose="020B0503020204020204" pitchFamily="34" charset="-122"/>
              </a:rPr>
              <a:t>、</a:t>
            </a:r>
            <a:r>
              <a:rPr lang="en-US" altLang="zh-CN" sz="2000" dirty="0" err="1">
                <a:solidFill>
                  <a:schemeClr val="tx1">
                    <a:lumMod val="50000"/>
                    <a:lumOff val="50000"/>
                  </a:schemeClr>
                </a:solidFill>
                <a:latin typeface="微软雅黑" panose="020B0503020204020204" pitchFamily="34" charset="-122"/>
                <a:ea typeface="微软雅黑" panose="020B0503020204020204" pitchFamily="34" charset="-122"/>
              </a:rPr>
              <a:t>shp</a:t>
            </a:r>
            <a:r>
              <a:rPr lang="zh-CN" altLang="en-US" sz="2000" dirty="0">
                <a:solidFill>
                  <a:schemeClr val="tx1">
                    <a:lumMod val="50000"/>
                    <a:lumOff val="50000"/>
                  </a:schemeClr>
                </a:solidFill>
                <a:latin typeface="微软雅黑" panose="020B0503020204020204" pitchFamily="34" charset="-122"/>
                <a:ea typeface="微软雅黑" panose="020B0503020204020204" pitchFamily="34" charset="-122"/>
              </a:rPr>
              <a:t>、</a:t>
            </a:r>
            <a:r>
              <a:rPr lang="en-US" altLang="zh-CN" sz="2000" dirty="0" err="1">
                <a:solidFill>
                  <a:schemeClr val="tx1">
                    <a:lumMod val="50000"/>
                    <a:lumOff val="50000"/>
                  </a:schemeClr>
                </a:solidFill>
                <a:latin typeface="微软雅黑" panose="020B0503020204020204" pitchFamily="34" charset="-122"/>
                <a:ea typeface="微软雅黑" panose="020B0503020204020204" pitchFamily="34" charset="-122"/>
              </a:rPr>
              <a:t>mdb</a:t>
            </a:r>
            <a:r>
              <a:rPr lang="zh-CN" altLang="en-US" sz="2000" dirty="0">
                <a:solidFill>
                  <a:schemeClr val="tx1">
                    <a:lumMod val="50000"/>
                    <a:lumOff val="50000"/>
                  </a:schemeClr>
                </a:solidFill>
                <a:latin typeface="微软雅黑" panose="020B0503020204020204" pitchFamily="34" charset="-122"/>
                <a:ea typeface="微软雅黑" panose="020B0503020204020204" pitchFamily="34" charset="-122"/>
              </a:rPr>
              <a:t>、</a:t>
            </a:r>
            <a:r>
              <a:rPr lang="en-US" altLang="zh-CN" sz="2000" dirty="0" err="1">
                <a:solidFill>
                  <a:schemeClr val="tx1">
                    <a:lumMod val="50000"/>
                    <a:lumOff val="50000"/>
                  </a:schemeClr>
                </a:solidFill>
                <a:latin typeface="微软雅黑" panose="020B0503020204020204" pitchFamily="34" charset="-122"/>
                <a:ea typeface="微软雅黑" panose="020B0503020204020204" pitchFamily="34" charset="-122"/>
              </a:rPr>
              <a:t>gdb</a:t>
            </a:r>
            <a:r>
              <a:rPr lang="zh-CN" altLang="en-US" sz="2000" dirty="0">
                <a:solidFill>
                  <a:schemeClr val="tx1">
                    <a:lumMod val="50000"/>
                    <a:lumOff val="50000"/>
                  </a:schemeClr>
                </a:solidFill>
                <a:latin typeface="微软雅黑" panose="020B0503020204020204" pitchFamily="34" charset="-122"/>
                <a:ea typeface="微软雅黑" panose="020B0503020204020204" pitchFamily="34" charset="-122"/>
              </a:rPr>
              <a:t>、</a:t>
            </a:r>
            <a:r>
              <a:rPr lang="en-US" altLang="zh-CN" sz="2000" dirty="0" err="1">
                <a:solidFill>
                  <a:schemeClr val="tx1">
                    <a:lumMod val="50000"/>
                    <a:lumOff val="50000"/>
                  </a:schemeClr>
                </a:solidFill>
                <a:latin typeface="微软雅黑" panose="020B0503020204020204" pitchFamily="34" charset="-122"/>
                <a:ea typeface="微软雅黑" panose="020B0503020204020204" pitchFamily="34" charset="-122"/>
              </a:rPr>
              <a:t>db</a:t>
            </a:r>
            <a:r>
              <a:rPr lang="zh-CN" altLang="en-US" sz="2000" dirty="0">
                <a:solidFill>
                  <a:schemeClr val="tx1">
                    <a:lumMod val="50000"/>
                    <a:lumOff val="50000"/>
                  </a:schemeClr>
                </a:solidFill>
                <a:latin typeface="微软雅黑" panose="020B0503020204020204" pitchFamily="34" charset="-122"/>
                <a:ea typeface="微软雅黑" panose="020B0503020204020204" pitchFamily="34" charset="-122"/>
              </a:rPr>
              <a:t>等）</a:t>
            </a:r>
            <a:endParaRPr lang="en-US" altLang="zh-CN" sz="20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616299" y="486603"/>
            <a:ext cx="9155773" cy="768350"/>
          </a:xfrm>
          <a:prstGeom prst="rect">
            <a:avLst/>
          </a:prstGeom>
          <a:noFill/>
        </p:spPr>
        <p:txBody>
          <a:bodyPr wrap="square" rtlCol="0">
            <a:spAutoFit/>
          </a:bodyPr>
          <a:lstStyle/>
          <a:p>
            <a:r>
              <a:rPr lang="en-US" altLang="zh-CN" sz="4400" b="1" dirty="0">
                <a:solidFill>
                  <a:srgbClr val="1D8DE5"/>
                </a:solidFill>
                <a:latin typeface="微软雅黑" panose="020B0503020204020204" pitchFamily="34" charset="-122"/>
                <a:ea typeface="微软雅黑" panose="020B0503020204020204" pitchFamily="34" charset="-122"/>
              </a:rPr>
              <a:t>GIS</a:t>
            </a:r>
            <a:r>
              <a:rPr lang="zh-CN" altLang="en-US" sz="4400" b="1" dirty="0">
                <a:solidFill>
                  <a:srgbClr val="1D8DE5"/>
                </a:solidFill>
                <a:latin typeface="微软雅黑" panose="020B0503020204020204" pitchFamily="34" charset="-122"/>
                <a:ea typeface="微软雅黑" panose="020B0503020204020204" pitchFamily="34" charset="-122"/>
              </a:rPr>
              <a:t>数据类型</a:t>
            </a:r>
          </a:p>
        </p:txBody>
      </p:sp>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8233" y="2137903"/>
            <a:ext cx="3764782" cy="1946366"/>
          </a:xfrm>
          <a:prstGeom prst="rect">
            <a:avLst/>
          </a:prstGeom>
        </p:spPr>
      </p:pic>
      <p:pic>
        <p:nvPicPr>
          <p:cNvPr id="10" name="Picture 2"/>
          <p:cNvPicPr>
            <a:picLocks noChangeAspect="1" noChangeArrowheads="1"/>
          </p:cNvPicPr>
          <p:nvPr/>
        </p:nvPicPr>
        <p:blipFill rotWithShape="1">
          <a:blip r:embed="rId3"/>
          <a:srcRect l="6083"/>
          <a:stretch>
            <a:fillRect/>
          </a:stretch>
        </p:blipFill>
        <p:spPr bwMode="auto">
          <a:xfrm>
            <a:off x="1018232" y="4610525"/>
            <a:ext cx="3764781" cy="2016000"/>
          </a:xfrm>
          <a:prstGeom prst="rect">
            <a:avLst/>
          </a:prstGeom>
          <a:noFill/>
          <a:ln w="9525">
            <a:noFill/>
            <a:miter lim="800000"/>
            <a:headEnd/>
            <a:tailEnd/>
          </a:ln>
        </p:spPr>
      </p:pic>
      <p:pic>
        <p:nvPicPr>
          <p:cNvPr id="11" name="图片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27159" y="2216378"/>
            <a:ext cx="3653271" cy="1932697"/>
          </a:xfrm>
          <a:prstGeom prst="rect">
            <a:avLst/>
          </a:prstGeom>
        </p:spPr>
      </p:pic>
      <p:sp>
        <p:nvSpPr>
          <p:cNvPr id="12" name="标题 1"/>
          <p:cNvSpPr txBox="1"/>
          <p:nvPr/>
        </p:nvSpPr>
        <p:spPr bwMode="auto">
          <a:xfrm>
            <a:off x="6710483" y="1327478"/>
            <a:ext cx="4326653" cy="4370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marL="914400" indent="-914400" algn="l" rtl="0" eaLnBrk="0" fontAlgn="base" hangingPunct="0">
              <a:lnSpc>
                <a:spcPct val="90000"/>
              </a:lnSpc>
              <a:spcBef>
                <a:spcPct val="0"/>
              </a:spcBef>
              <a:spcAft>
                <a:spcPct val="0"/>
              </a:spcAft>
              <a:defRPr sz="4400" kern="1200">
                <a:solidFill>
                  <a:schemeClr val="tx1"/>
                </a:solidFill>
                <a:latin typeface="+mj-lt"/>
                <a:ea typeface="+mj-ea"/>
                <a:cs typeface="+mj-cs"/>
                <a:sym typeface="Calibri Light" panose="020F0302020204030204" pitchFamily="34" charset="0"/>
              </a:defRPr>
            </a:lvl1pPr>
            <a:lvl2pPr marL="9144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2pPr>
            <a:lvl3pPr marL="9144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3pPr>
            <a:lvl4pPr marL="9144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4pPr>
            <a:lvl5pPr marL="9144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5pPr>
            <a:lvl6pPr marL="1371600" indent="-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6pPr>
            <a:lvl7pPr marL="1828800" indent="-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7pPr>
            <a:lvl8pPr marL="2286000" indent="-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8pPr>
            <a:lvl9pPr marL="2743200" indent="-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9pPr>
          </a:lstStyle>
          <a:p>
            <a:pPr marL="0" indent="0">
              <a:lnSpc>
                <a:spcPct val="150000"/>
              </a:lnSpc>
            </a:pPr>
            <a:r>
              <a:rPr lang="zh-CN" altLang="en-US" sz="2000" dirty="0">
                <a:solidFill>
                  <a:schemeClr val="tx1">
                    <a:lumMod val="50000"/>
                    <a:lumOff val="50000"/>
                  </a:schemeClr>
                </a:solidFill>
                <a:latin typeface="微软雅黑" panose="020B0503020204020204" pitchFamily="34" charset="-122"/>
                <a:ea typeface="微软雅黑" panose="020B0503020204020204" pitchFamily="34" charset="-122"/>
              </a:rPr>
              <a:t>栅格数据：</a:t>
            </a:r>
            <a:r>
              <a:rPr lang="en-US" altLang="zh-CN" sz="2000" dirty="0" err="1">
                <a:solidFill>
                  <a:schemeClr val="tx1">
                    <a:lumMod val="50000"/>
                    <a:lumOff val="50000"/>
                  </a:schemeClr>
                </a:solidFill>
                <a:latin typeface="微软雅黑" panose="020B0503020204020204" pitchFamily="34" charset="-122"/>
                <a:ea typeface="微软雅黑" panose="020B0503020204020204" pitchFamily="34" charset="-122"/>
              </a:rPr>
              <a:t>tif</a:t>
            </a:r>
            <a:r>
              <a:rPr lang="zh-CN" altLang="en-US" sz="2000" dirty="0">
                <a:solidFill>
                  <a:schemeClr val="tx1">
                    <a:lumMod val="50000"/>
                    <a:lumOff val="50000"/>
                  </a:schemeClr>
                </a:solidFill>
                <a:latin typeface="微软雅黑" panose="020B0503020204020204" pitchFamily="34" charset="-122"/>
                <a:ea typeface="微软雅黑" panose="020B0503020204020204" pitchFamily="34" charset="-122"/>
              </a:rPr>
              <a:t>、</a:t>
            </a:r>
            <a:r>
              <a:rPr lang="en-US" altLang="zh-CN" sz="2000" dirty="0" err="1">
                <a:solidFill>
                  <a:schemeClr val="tx1">
                    <a:lumMod val="50000"/>
                    <a:lumOff val="50000"/>
                  </a:schemeClr>
                </a:solidFill>
                <a:latin typeface="微软雅黑" panose="020B0503020204020204" pitchFamily="34" charset="-122"/>
                <a:ea typeface="微软雅黑" panose="020B0503020204020204" pitchFamily="34" charset="-122"/>
              </a:rPr>
              <a:t>imgx</a:t>
            </a:r>
            <a:r>
              <a:rPr lang="zh-CN" altLang="en-US" sz="2000" dirty="0">
                <a:solidFill>
                  <a:schemeClr val="tx1">
                    <a:lumMod val="50000"/>
                    <a:lumOff val="50000"/>
                  </a:schemeClr>
                </a:solidFill>
                <a:latin typeface="微软雅黑" panose="020B0503020204020204" pitchFamily="34" charset="-122"/>
                <a:ea typeface="微软雅黑" panose="020B0503020204020204" pitchFamily="34" charset="-122"/>
              </a:rPr>
              <a:t>、</a:t>
            </a:r>
            <a:r>
              <a:rPr lang="en-US" altLang="zh-CN" sz="2000" dirty="0" err="1">
                <a:solidFill>
                  <a:schemeClr val="tx1">
                    <a:lumMod val="50000"/>
                    <a:lumOff val="50000"/>
                  </a:schemeClr>
                </a:solidFill>
                <a:latin typeface="微软雅黑" panose="020B0503020204020204" pitchFamily="34" charset="-122"/>
                <a:ea typeface="微软雅黑" panose="020B0503020204020204" pitchFamily="34" charset="-122"/>
              </a:rPr>
              <a:t>img</a:t>
            </a:r>
            <a:r>
              <a:rPr lang="zh-CN" altLang="en-US" sz="2000" dirty="0">
                <a:solidFill>
                  <a:schemeClr val="tx1">
                    <a:lumMod val="50000"/>
                    <a:lumOff val="50000"/>
                  </a:schemeClr>
                </a:solidFill>
                <a:latin typeface="微软雅黑" panose="020B0503020204020204" pitchFamily="34" charset="-122"/>
                <a:ea typeface="微软雅黑" panose="020B0503020204020204" pitchFamily="34" charset="-122"/>
              </a:rPr>
              <a:t>等</a:t>
            </a:r>
            <a:endParaRPr lang="en-US" altLang="zh-CN" sz="20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13" name="标题 1"/>
          <p:cNvSpPr txBox="1"/>
          <p:nvPr/>
        </p:nvSpPr>
        <p:spPr bwMode="auto">
          <a:xfrm>
            <a:off x="6710483" y="4178886"/>
            <a:ext cx="4326653" cy="3246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marL="914400" indent="-914400" algn="l" rtl="0" eaLnBrk="0" fontAlgn="base" hangingPunct="0">
              <a:lnSpc>
                <a:spcPct val="90000"/>
              </a:lnSpc>
              <a:spcBef>
                <a:spcPct val="0"/>
              </a:spcBef>
              <a:spcAft>
                <a:spcPct val="0"/>
              </a:spcAft>
              <a:defRPr sz="4400" kern="1200">
                <a:solidFill>
                  <a:schemeClr val="tx1"/>
                </a:solidFill>
                <a:latin typeface="+mj-lt"/>
                <a:ea typeface="+mj-ea"/>
                <a:cs typeface="+mj-cs"/>
                <a:sym typeface="Calibri Light" panose="020F0302020204030204" pitchFamily="34" charset="0"/>
              </a:defRPr>
            </a:lvl1pPr>
            <a:lvl2pPr marL="9144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2pPr>
            <a:lvl3pPr marL="9144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3pPr>
            <a:lvl4pPr marL="9144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4pPr>
            <a:lvl5pPr marL="9144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5pPr>
            <a:lvl6pPr marL="1371600" indent="-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6pPr>
            <a:lvl7pPr marL="1828800" indent="-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7pPr>
            <a:lvl8pPr marL="2286000" indent="-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8pPr>
            <a:lvl9pPr marL="2743200" indent="-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9pPr>
          </a:lstStyle>
          <a:p>
            <a:pPr marL="0" indent="0">
              <a:lnSpc>
                <a:spcPct val="150000"/>
              </a:lnSpc>
            </a:pPr>
            <a:r>
              <a:rPr lang="zh-CN" altLang="en-US" sz="2000" dirty="0">
                <a:solidFill>
                  <a:schemeClr val="tx1">
                    <a:lumMod val="50000"/>
                    <a:lumOff val="50000"/>
                  </a:schemeClr>
                </a:solidFill>
                <a:latin typeface="微软雅黑" panose="020B0503020204020204" pitchFamily="34" charset="-122"/>
                <a:ea typeface="微软雅黑" panose="020B0503020204020204" pitchFamily="34" charset="-122"/>
              </a:rPr>
              <a:t>点云数据：</a:t>
            </a:r>
            <a:r>
              <a:rPr lang="en-US" altLang="zh-CN" sz="2000" dirty="0">
                <a:solidFill>
                  <a:schemeClr val="tx1">
                    <a:lumMod val="50000"/>
                    <a:lumOff val="50000"/>
                  </a:schemeClr>
                </a:solidFill>
                <a:latin typeface="微软雅黑" panose="020B0503020204020204" pitchFamily="34" charset="-122"/>
                <a:ea typeface="微软雅黑" panose="020B0503020204020204" pitchFamily="34" charset="-122"/>
              </a:rPr>
              <a:t>LAS</a:t>
            </a:r>
            <a:r>
              <a:rPr lang="zh-CN" altLang="en-US" sz="2000" dirty="0">
                <a:solidFill>
                  <a:schemeClr val="tx1">
                    <a:lumMod val="50000"/>
                    <a:lumOff val="50000"/>
                  </a:schemeClr>
                </a:solidFill>
                <a:latin typeface="微软雅黑" panose="020B0503020204020204" pitchFamily="34" charset="-122"/>
                <a:ea typeface="微软雅黑" panose="020B0503020204020204" pitchFamily="34" charset="-122"/>
              </a:rPr>
              <a:t>、</a:t>
            </a:r>
            <a:r>
              <a:rPr lang="en-US" altLang="zh-CN" sz="2000" dirty="0">
                <a:solidFill>
                  <a:schemeClr val="tx1">
                    <a:lumMod val="50000"/>
                    <a:lumOff val="50000"/>
                  </a:schemeClr>
                </a:solidFill>
                <a:latin typeface="微软雅黑" panose="020B0503020204020204" pitchFamily="34" charset="-122"/>
                <a:ea typeface="微软雅黑" panose="020B0503020204020204" pitchFamily="34" charset="-122"/>
              </a:rPr>
              <a:t>OJB</a:t>
            </a:r>
            <a:r>
              <a:rPr lang="zh-CN" altLang="en-US" sz="2000" dirty="0">
                <a:solidFill>
                  <a:schemeClr val="tx1">
                    <a:lumMod val="50000"/>
                    <a:lumOff val="50000"/>
                  </a:schemeClr>
                </a:solidFill>
                <a:latin typeface="微软雅黑" panose="020B0503020204020204" pitchFamily="34" charset="-122"/>
                <a:ea typeface="微软雅黑" panose="020B0503020204020204" pitchFamily="34" charset="-122"/>
              </a:rPr>
              <a:t>、</a:t>
            </a:r>
            <a:r>
              <a:rPr lang="en-US" altLang="zh-CN" sz="2000" dirty="0">
                <a:solidFill>
                  <a:schemeClr val="tx1">
                    <a:lumMod val="50000"/>
                    <a:lumOff val="50000"/>
                  </a:schemeClr>
                </a:solidFill>
                <a:latin typeface="微软雅黑" panose="020B0503020204020204" pitchFamily="34" charset="-122"/>
                <a:ea typeface="微软雅黑" panose="020B0503020204020204" pitchFamily="34" charset="-122"/>
              </a:rPr>
              <a:t>ASCII</a:t>
            </a:r>
            <a:endParaRPr lang="zh-CN" altLang="en-US" sz="20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14" name="标题 1"/>
          <p:cNvSpPr txBox="1"/>
          <p:nvPr/>
        </p:nvSpPr>
        <p:spPr bwMode="auto">
          <a:xfrm>
            <a:off x="867088" y="4071925"/>
            <a:ext cx="4326653" cy="53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marL="914400" indent="-914400" algn="l" rtl="0" eaLnBrk="0" fontAlgn="base" hangingPunct="0">
              <a:lnSpc>
                <a:spcPct val="90000"/>
              </a:lnSpc>
              <a:spcBef>
                <a:spcPct val="0"/>
              </a:spcBef>
              <a:spcAft>
                <a:spcPct val="0"/>
              </a:spcAft>
              <a:defRPr sz="4400" kern="1200">
                <a:solidFill>
                  <a:schemeClr val="tx1"/>
                </a:solidFill>
                <a:latin typeface="+mj-lt"/>
                <a:ea typeface="+mj-ea"/>
                <a:cs typeface="+mj-cs"/>
                <a:sym typeface="Calibri Light" panose="020F0302020204030204" pitchFamily="34" charset="0"/>
              </a:defRPr>
            </a:lvl1pPr>
            <a:lvl2pPr marL="9144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2pPr>
            <a:lvl3pPr marL="9144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3pPr>
            <a:lvl4pPr marL="9144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4pPr>
            <a:lvl5pPr marL="9144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5pPr>
            <a:lvl6pPr marL="1371600" indent="-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6pPr>
            <a:lvl7pPr marL="1828800" indent="-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7pPr>
            <a:lvl8pPr marL="2286000" indent="-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8pPr>
            <a:lvl9pPr marL="2743200" indent="-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9pPr>
          </a:lstStyle>
          <a:p>
            <a:pPr marL="0" indent="0">
              <a:lnSpc>
                <a:spcPct val="150000"/>
              </a:lnSpc>
            </a:pPr>
            <a:r>
              <a:rPr lang="zh-CN" altLang="en-US" sz="2000" dirty="0">
                <a:solidFill>
                  <a:schemeClr val="tx1">
                    <a:lumMod val="50000"/>
                    <a:lumOff val="50000"/>
                  </a:schemeClr>
                </a:solidFill>
                <a:latin typeface="微软雅黑" panose="020B0503020204020204" pitchFamily="34" charset="-122"/>
                <a:ea typeface="微软雅黑" panose="020B0503020204020204" pitchFamily="34" charset="-122"/>
              </a:rPr>
              <a:t>三维数据：</a:t>
            </a:r>
            <a:r>
              <a:rPr lang="en-US" altLang="zh-CN" sz="2000" dirty="0">
                <a:solidFill>
                  <a:schemeClr val="tx1">
                    <a:lumMod val="50000"/>
                    <a:lumOff val="50000"/>
                  </a:schemeClr>
                </a:solidFill>
                <a:latin typeface="微软雅黑" panose="020B0503020204020204" pitchFamily="34" charset="-122"/>
                <a:ea typeface="微软雅黑" panose="020B0503020204020204" pitchFamily="34" charset="-122"/>
              </a:rPr>
              <a:t>OSGB</a:t>
            </a:r>
            <a:r>
              <a:rPr lang="zh-CN" altLang="en-US" sz="2000" dirty="0">
                <a:solidFill>
                  <a:schemeClr val="tx1">
                    <a:lumMod val="50000"/>
                    <a:lumOff val="50000"/>
                  </a:schemeClr>
                </a:solidFill>
                <a:latin typeface="微软雅黑" panose="020B0503020204020204" pitchFamily="34" charset="-122"/>
                <a:ea typeface="微软雅黑" panose="020B0503020204020204" pitchFamily="34" charset="-122"/>
              </a:rPr>
              <a:t>、</a:t>
            </a:r>
            <a:r>
              <a:rPr lang="en-US" altLang="zh-CN" sz="2000" dirty="0">
                <a:solidFill>
                  <a:schemeClr val="tx1">
                    <a:lumMod val="50000"/>
                    <a:lumOff val="50000"/>
                  </a:schemeClr>
                </a:solidFill>
                <a:latin typeface="微软雅黑" panose="020B0503020204020204" pitchFamily="34" charset="-122"/>
                <a:ea typeface="微软雅黑" panose="020B0503020204020204" pitchFamily="34" charset="-122"/>
              </a:rPr>
              <a:t>OSG</a:t>
            </a:r>
            <a:r>
              <a:rPr lang="zh-CN" altLang="en-US" sz="2000" dirty="0">
                <a:solidFill>
                  <a:schemeClr val="tx1">
                    <a:lumMod val="50000"/>
                    <a:lumOff val="50000"/>
                  </a:schemeClr>
                </a:solidFill>
                <a:latin typeface="微软雅黑" panose="020B0503020204020204" pitchFamily="34" charset="-122"/>
                <a:ea typeface="微软雅黑" panose="020B0503020204020204" pitchFamily="34" charset="-122"/>
              </a:rPr>
              <a:t>、</a:t>
            </a:r>
            <a:r>
              <a:rPr lang="en-US" altLang="zh-CN" sz="2000" dirty="0">
                <a:solidFill>
                  <a:schemeClr val="tx1">
                    <a:lumMod val="50000"/>
                    <a:lumOff val="50000"/>
                  </a:schemeClr>
                </a:solidFill>
                <a:latin typeface="微软雅黑" panose="020B0503020204020204" pitchFamily="34" charset="-122"/>
                <a:ea typeface="微软雅黑" panose="020B0503020204020204" pitchFamily="34" charset="-122"/>
              </a:rPr>
              <a:t>3ds</a:t>
            </a:r>
          </a:p>
        </p:txBody>
      </p:sp>
      <p:pic>
        <p:nvPicPr>
          <p:cNvPr id="16" name="图片 1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827158" y="4607736"/>
            <a:ext cx="3653271" cy="199316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Title 1"/>
          <p:cNvSpPr>
            <a:spLocks noGrp="1"/>
          </p:cNvSpPr>
          <p:nvPr>
            <p:ph type="title"/>
          </p:nvPr>
        </p:nvSpPr>
        <p:spPr>
          <a:xfrm>
            <a:off x="327232" y="231691"/>
            <a:ext cx="11655840" cy="899537"/>
          </a:xfrm>
        </p:spPr>
        <p:txBody>
          <a:bodyPr/>
          <a:lstStyle/>
          <a:p>
            <a:r>
              <a:rPr lang="zh-CN" altLang="en-US" sz="4800" b="1" dirty="0">
                <a:solidFill>
                  <a:srgbClr val="3474C6"/>
                </a:solidFill>
                <a:latin typeface="微软雅黑" panose="020B0503020204020204" pitchFamily="34" charset="-122"/>
                <a:ea typeface="微软雅黑" panose="020B0503020204020204" pitchFamily="34" charset="-122"/>
              </a:rPr>
              <a:t>栅格</a:t>
            </a:r>
            <a:r>
              <a:rPr lang="zh-CN" altLang="en-US" sz="4800" b="1" dirty="0">
                <a:solidFill>
                  <a:srgbClr val="3474C6"/>
                </a:solidFill>
                <a:latin typeface="微软雅黑" panose="020B0503020204020204" pitchFamily="34" charset="-122"/>
                <a:ea typeface="微软雅黑" panose="020B0503020204020204" pitchFamily="34" charset="-122"/>
                <a:sym typeface="+mn-ea"/>
              </a:rPr>
              <a:t>与矢量</a:t>
            </a:r>
          </a:p>
        </p:txBody>
      </p:sp>
      <p:sp>
        <p:nvSpPr>
          <p:cNvPr id="12" name="TextBox 11"/>
          <p:cNvSpPr txBox="1"/>
          <p:nvPr/>
        </p:nvSpPr>
        <p:spPr>
          <a:xfrm>
            <a:off x="370136" y="1412776"/>
            <a:ext cx="3709640" cy="4523105"/>
          </a:xfrm>
          <a:prstGeom prst="rect">
            <a:avLst/>
          </a:prstGeom>
          <a:noFill/>
        </p:spPr>
        <p:txBody>
          <a:bodyPr wrap="square" rtlCol="0">
            <a:spAutoFit/>
          </a:bodyPr>
          <a:lstStyle/>
          <a:p>
            <a:pPr>
              <a:lnSpc>
                <a:spcPct val="150000"/>
              </a:lnSpc>
            </a:pPr>
            <a:r>
              <a:rPr lang="zh-CN" altLang="en-US" sz="2400" b="1" dirty="0">
                <a:latin typeface="微软雅黑" panose="020B0503020204020204" pitchFamily="34" charset="-122"/>
                <a:ea typeface="微软雅黑" panose="020B0503020204020204" pitchFamily="34" charset="-122"/>
              </a:rPr>
              <a:t>地理信息数据类型：</a:t>
            </a:r>
            <a:r>
              <a:rPr lang="zh-CN" altLang="en-US" sz="2400" dirty="0">
                <a:latin typeface="微软雅黑" panose="020B0503020204020204" pitchFamily="34" charset="-122"/>
                <a:ea typeface="微软雅黑" panose="020B0503020204020204" pitchFamily="34" charset="-122"/>
              </a:rPr>
              <a:t>主要包括两类：</a:t>
            </a:r>
            <a:r>
              <a:rPr lang="zh-CN" altLang="en-US" sz="2400" b="1" dirty="0">
                <a:latin typeface="微软雅黑" panose="020B0503020204020204" pitchFamily="34" charset="-122"/>
                <a:ea typeface="微软雅黑" panose="020B0503020204020204" pitchFamily="34" charset="-122"/>
              </a:rPr>
              <a:t>栅格和矢量</a:t>
            </a:r>
            <a:r>
              <a:rPr lang="zh-CN" altLang="en-US" sz="2400" dirty="0">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栅格</a:t>
            </a:r>
            <a:r>
              <a:rPr lang="zh-CN" altLang="en-US" sz="2400" dirty="0">
                <a:latin typeface="微软雅黑" panose="020B0503020204020204" pitchFamily="34" charset="-122"/>
                <a:ea typeface="微软雅黑" panose="020B0503020204020204" pitchFamily="34" charset="-122"/>
              </a:rPr>
              <a:t>由一个个固定大小的格子组成，如各类遥感</a:t>
            </a:r>
            <a:r>
              <a:rPr lang="zh-CN" altLang="en-US" sz="2400" b="1" dirty="0">
                <a:latin typeface="微软雅黑" panose="020B0503020204020204" pitchFamily="34" charset="-122"/>
                <a:ea typeface="微软雅黑" panose="020B0503020204020204" pitchFamily="34" charset="-122"/>
              </a:rPr>
              <a:t>影像</a:t>
            </a:r>
            <a:r>
              <a:rPr lang="zh-CN" altLang="en-US" sz="2400" dirty="0">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矢量</a:t>
            </a:r>
            <a:r>
              <a:rPr lang="zh-CN" altLang="en-US" sz="2400" dirty="0">
                <a:latin typeface="微软雅黑" panose="020B0503020204020204" pitchFamily="34" charset="-122"/>
                <a:ea typeface="微软雅黑" panose="020B0503020204020204" pitchFamily="34" charset="-122"/>
              </a:rPr>
              <a:t>有点、线、面三种形式，包含空间位置信息及其属性表。如</a:t>
            </a:r>
            <a:r>
              <a:rPr lang="en-US" altLang="zh-CN" sz="2400" dirty="0" err="1">
                <a:latin typeface="微软雅黑" panose="020B0503020204020204" pitchFamily="34" charset="-122"/>
                <a:ea typeface="微软雅黑" panose="020B0503020204020204" pitchFamily="34" charset="-122"/>
              </a:rPr>
              <a:t>shp</a:t>
            </a:r>
            <a:r>
              <a:rPr lang="zh-CN" altLang="en-US" sz="2400" dirty="0">
                <a:latin typeface="微软雅黑" panose="020B0503020204020204" pitchFamily="34" charset="-122"/>
                <a:ea typeface="微软雅黑" panose="020B0503020204020204" pitchFamily="34" charset="-122"/>
              </a:rPr>
              <a:t>文件。</a:t>
            </a:r>
          </a:p>
        </p:txBody>
      </p:sp>
      <p:pic>
        <p:nvPicPr>
          <p:cNvPr id="2" name="Picture 125" descr="矢栅模型"/>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20525" y="986722"/>
            <a:ext cx="7370330" cy="587775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Title 1"/>
          <p:cNvSpPr>
            <a:spLocks noGrp="1"/>
          </p:cNvSpPr>
          <p:nvPr>
            <p:ph type="title"/>
          </p:nvPr>
        </p:nvSpPr>
        <p:spPr>
          <a:xfrm>
            <a:off x="327232" y="231691"/>
            <a:ext cx="11655840" cy="899537"/>
          </a:xfrm>
        </p:spPr>
        <p:txBody>
          <a:bodyPr/>
          <a:lstStyle/>
          <a:p>
            <a:r>
              <a:rPr lang="zh-CN" altLang="en-US" sz="4800" b="1" dirty="0">
                <a:solidFill>
                  <a:srgbClr val="3474C6"/>
                </a:solidFill>
                <a:latin typeface="微软雅黑" panose="020B0503020204020204" pitchFamily="34" charset="-122"/>
                <a:ea typeface="微软雅黑" panose="020B0503020204020204" pitchFamily="34" charset="-122"/>
              </a:rPr>
              <a:t>矢量数据</a:t>
            </a:r>
          </a:p>
        </p:txBody>
      </p:sp>
      <p:pic>
        <p:nvPicPr>
          <p:cNvPr id="12"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5650" y="4764891"/>
            <a:ext cx="3529013" cy="1866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52389" y="2572316"/>
            <a:ext cx="3611563" cy="15541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 name="Picture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0283" y="2996952"/>
            <a:ext cx="1265237" cy="746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5" name="矩形 14"/>
          <p:cNvSpPr/>
          <p:nvPr/>
        </p:nvSpPr>
        <p:spPr>
          <a:xfrm>
            <a:off x="1775519" y="2587595"/>
            <a:ext cx="636241" cy="73310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1619672" y="3759928"/>
            <a:ext cx="1048889" cy="73310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2567608" y="4149080"/>
            <a:ext cx="1788368" cy="73310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3532656" y="4478815"/>
            <a:ext cx="1806031" cy="73310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474466" y="2673031"/>
            <a:ext cx="720080" cy="73310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solidFill>
                  <a:srgbClr val="FF0000"/>
                </a:solidFill>
                <a:latin typeface="微软雅黑" panose="020B0503020204020204" pitchFamily="34" charset="-122"/>
                <a:ea typeface="微软雅黑" panose="020B0503020204020204" pitchFamily="34" charset="-122"/>
              </a:rPr>
              <a:t>点</a:t>
            </a:r>
          </a:p>
        </p:txBody>
      </p:sp>
      <p:sp>
        <p:nvSpPr>
          <p:cNvPr id="20" name="矩形 19"/>
          <p:cNvSpPr/>
          <p:nvPr/>
        </p:nvSpPr>
        <p:spPr>
          <a:xfrm>
            <a:off x="4398764" y="2509585"/>
            <a:ext cx="720080" cy="73310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solidFill>
                  <a:srgbClr val="FF0000"/>
                </a:solidFill>
                <a:latin typeface="微软雅黑" panose="020B0503020204020204" pitchFamily="34" charset="-122"/>
                <a:ea typeface="微软雅黑" panose="020B0503020204020204" pitchFamily="34" charset="-122"/>
              </a:rPr>
              <a:t>线</a:t>
            </a:r>
          </a:p>
        </p:txBody>
      </p:sp>
      <p:sp>
        <p:nvSpPr>
          <p:cNvPr id="21" name="矩形 20"/>
          <p:cNvSpPr/>
          <p:nvPr/>
        </p:nvSpPr>
        <p:spPr>
          <a:xfrm>
            <a:off x="3609318" y="3135624"/>
            <a:ext cx="159393" cy="18160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4624877" y="5155881"/>
            <a:ext cx="1008112" cy="73310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solidFill>
                  <a:srgbClr val="FF0000"/>
                </a:solidFill>
                <a:latin typeface="微软雅黑" panose="020B0503020204020204" pitchFamily="34" charset="-122"/>
                <a:ea typeface="微软雅黑" panose="020B0503020204020204" pitchFamily="34" charset="-122"/>
              </a:rPr>
              <a:t>面</a:t>
            </a:r>
          </a:p>
        </p:txBody>
      </p:sp>
      <p:sp>
        <p:nvSpPr>
          <p:cNvPr id="23" name="TextBox 22"/>
          <p:cNvSpPr txBox="1"/>
          <p:nvPr/>
        </p:nvSpPr>
        <p:spPr>
          <a:xfrm>
            <a:off x="355810" y="1124744"/>
            <a:ext cx="8116454" cy="1135054"/>
          </a:xfrm>
          <a:prstGeom prst="rect">
            <a:avLst/>
          </a:prstGeom>
          <a:noFill/>
        </p:spPr>
        <p:txBody>
          <a:bodyPr wrap="square" rtlCol="0">
            <a:spAutoFit/>
          </a:bodyPr>
          <a:lstStyle/>
          <a:p>
            <a:pPr>
              <a:lnSpc>
                <a:spcPct val="150000"/>
              </a:lnSpc>
            </a:pPr>
            <a:r>
              <a:rPr lang="zh-CN" altLang="en-US" sz="20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现实世界中任何地物在地图上都可以用点、线、面三种矢量要素进行抽象表示。</a:t>
            </a:r>
          </a:p>
        </p:txBody>
      </p:sp>
      <p:pic>
        <p:nvPicPr>
          <p:cNvPr id="24" name="Picture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86781" y="3743077"/>
            <a:ext cx="5211495" cy="2839749"/>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6146" name="Picture 2" descr="https://timgsa.baidu.com/timg?image&amp;quality=80&amp;size=b9999_10000&amp;sec=1494568960368&amp;di=0a94ccac1927ca1408f55c241f5675bc&amp;imgtype=0&amp;src=http%3A%2F%2Fg.hiphotos.baidu.com%2Fzhidao%2Fpic%2Fitem%2Fac6eddc451da81cb17251c095366d01608243136.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297654" y="1641146"/>
            <a:ext cx="3712617" cy="262599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Title 1"/>
          <p:cNvSpPr>
            <a:spLocks noGrp="1"/>
          </p:cNvSpPr>
          <p:nvPr>
            <p:ph type="title"/>
          </p:nvPr>
        </p:nvSpPr>
        <p:spPr>
          <a:xfrm>
            <a:off x="327232" y="231691"/>
            <a:ext cx="11655840" cy="899537"/>
          </a:xfrm>
        </p:spPr>
        <p:txBody>
          <a:bodyPr/>
          <a:lstStyle/>
          <a:p>
            <a:r>
              <a:rPr lang="zh-CN" altLang="en-US" sz="4800" b="1" dirty="0">
                <a:solidFill>
                  <a:srgbClr val="3474C6"/>
                </a:solidFill>
                <a:latin typeface="微软雅黑" panose="020B0503020204020204" pitchFamily="34" charset="-122"/>
                <a:ea typeface="微软雅黑" panose="020B0503020204020204" pitchFamily="34" charset="-122"/>
              </a:rPr>
              <a:t>栅格数据</a:t>
            </a:r>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360" y="1350296"/>
            <a:ext cx="3674188" cy="50148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45013" y="1350295"/>
            <a:ext cx="3695203" cy="50148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28248" y="1350296"/>
            <a:ext cx="3528392" cy="50148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TextBox 10"/>
          <p:cNvSpPr txBox="1"/>
          <p:nvPr/>
        </p:nvSpPr>
        <p:spPr>
          <a:xfrm>
            <a:off x="4248802" y="6365194"/>
            <a:ext cx="3863422" cy="400110"/>
          </a:xfrm>
          <a:prstGeom prst="rect">
            <a:avLst/>
          </a:prstGeom>
          <a:noFill/>
        </p:spPr>
        <p:txBody>
          <a:bodyPr wrap="square" rtlCol="0">
            <a:spAutoFit/>
          </a:bodyPr>
          <a:lstStyle/>
          <a:p>
            <a:r>
              <a:rPr lang="zh-CN" altLang="en-US" sz="2000" dirty="0">
                <a:latin typeface="微软雅黑" panose="020B0503020204020204" pitchFamily="34" charset="-122"/>
                <a:ea typeface="微软雅黑" panose="020B0503020204020204" pitchFamily="34" charset="-122"/>
              </a:rPr>
              <a:t>由一个个“格子”（像素）组成</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Title 1"/>
          <p:cNvSpPr>
            <a:spLocks noGrp="1"/>
          </p:cNvSpPr>
          <p:nvPr>
            <p:ph type="title"/>
          </p:nvPr>
        </p:nvSpPr>
        <p:spPr>
          <a:xfrm>
            <a:off x="327232" y="231691"/>
            <a:ext cx="11655840" cy="899537"/>
          </a:xfrm>
        </p:spPr>
        <p:txBody>
          <a:bodyPr/>
          <a:lstStyle/>
          <a:p>
            <a:r>
              <a:rPr lang="zh-CN" altLang="en-US" sz="4800" b="1" dirty="0">
                <a:solidFill>
                  <a:srgbClr val="3474C6"/>
                </a:solidFill>
                <a:latin typeface="微软雅黑" panose="020B0503020204020204" pitchFamily="34" charset="-122"/>
                <a:ea typeface="微软雅黑" panose="020B0503020204020204" pitchFamily="34" charset="-122"/>
              </a:rPr>
              <a:t>常见的栅格数据</a:t>
            </a:r>
          </a:p>
        </p:txBody>
      </p:sp>
      <p:sp>
        <p:nvSpPr>
          <p:cNvPr id="10" name="TextBox 9"/>
          <p:cNvSpPr txBox="1"/>
          <p:nvPr/>
        </p:nvSpPr>
        <p:spPr>
          <a:xfrm>
            <a:off x="450517" y="1412776"/>
            <a:ext cx="5173071" cy="1015663"/>
          </a:xfrm>
          <a:prstGeom prst="rect">
            <a:avLst/>
          </a:prstGeom>
          <a:noFill/>
        </p:spPr>
        <p:txBody>
          <a:bodyPr wrap="square" rtlCol="0">
            <a:spAutoFit/>
          </a:bodyPr>
          <a:lstStyle/>
          <a:p>
            <a:r>
              <a:rPr lang="zh-CN" altLang="en-US" sz="2000" dirty="0">
                <a:latin typeface="微软雅黑" panose="020B0503020204020204" pitchFamily="34" charset="-122"/>
                <a:ea typeface="微软雅黑" panose="020B0503020204020204" pitchFamily="34" charset="-122"/>
              </a:rPr>
              <a:t>航天遥感影像：国产高分系列、资源系列、风云系列、环境系列等；国外</a:t>
            </a:r>
            <a:r>
              <a:rPr lang="en-US" altLang="zh-CN" sz="2000" dirty="0">
                <a:latin typeface="微软雅黑" panose="020B0503020204020204" pitchFamily="34" charset="-122"/>
                <a:ea typeface="微软雅黑" panose="020B0503020204020204" pitchFamily="34" charset="-122"/>
              </a:rPr>
              <a:t>Landsat</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Spot</a:t>
            </a:r>
            <a:r>
              <a:rPr lang="zh-CN" altLang="en-US" sz="2000" dirty="0">
                <a:latin typeface="微软雅黑" panose="020B0503020204020204" pitchFamily="34" charset="-122"/>
                <a:ea typeface="微软雅黑" panose="020B0503020204020204" pitchFamily="34" charset="-122"/>
              </a:rPr>
              <a:t>、</a:t>
            </a:r>
            <a:r>
              <a:rPr lang="en-US" altLang="zh-CN" sz="2000" dirty="0" err="1">
                <a:latin typeface="微软雅黑" panose="020B0503020204020204" pitchFamily="34" charset="-122"/>
                <a:ea typeface="微软雅黑" panose="020B0503020204020204" pitchFamily="34" charset="-122"/>
              </a:rPr>
              <a:t>QuickBird</a:t>
            </a:r>
            <a:r>
              <a:rPr lang="zh-CN" altLang="en-US" sz="2000" dirty="0">
                <a:latin typeface="微软雅黑" panose="020B0503020204020204" pitchFamily="34" charset="-122"/>
                <a:ea typeface="微软雅黑" panose="020B0503020204020204" pitchFamily="34" charset="-122"/>
              </a:rPr>
              <a:t>、</a:t>
            </a:r>
            <a:r>
              <a:rPr lang="en-US" altLang="zh-CN" sz="2000" dirty="0" err="1">
                <a:latin typeface="微软雅黑" panose="020B0503020204020204" pitchFamily="34" charset="-122"/>
                <a:ea typeface="微软雅黑" panose="020B0503020204020204" pitchFamily="34" charset="-122"/>
              </a:rPr>
              <a:t>WorldView</a:t>
            </a:r>
            <a:r>
              <a:rPr lang="zh-CN" altLang="en-US" sz="2000" dirty="0">
                <a:latin typeface="微软雅黑" panose="020B0503020204020204" pitchFamily="34" charset="-122"/>
                <a:ea typeface="微软雅黑" panose="020B0503020204020204" pitchFamily="34" charset="-122"/>
              </a:rPr>
              <a:t>等等</a:t>
            </a:r>
          </a:p>
        </p:txBody>
      </p:sp>
      <p:sp>
        <p:nvSpPr>
          <p:cNvPr id="11" name="TextBox 10"/>
          <p:cNvSpPr txBox="1"/>
          <p:nvPr/>
        </p:nvSpPr>
        <p:spPr>
          <a:xfrm>
            <a:off x="6320187" y="1504523"/>
            <a:ext cx="4801314" cy="400110"/>
          </a:xfrm>
          <a:prstGeom prst="rect">
            <a:avLst/>
          </a:prstGeom>
          <a:noFill/>
        </p:spPr>
        <p:txBody>
          <a:bodyPr wrap="none" rtlCol="0">
            <a:spAutoFit/>
          </a:bodyPr>
          <a:lstStyle/>
          <a:p>
            <a:r>
              <a:rPr lang="zh-CN" altLang="en-US" sz="2000" dirty="0">
                <a:latin typeface="微软雅黑" panose="020B0503020204020204" pitchFamily="34" charset="-122"/>
                <a:ea typeface="微软雅黑" panose="020B0503020204020204" pitchFamily="34" charset="-122"/>
              </a:rPr>
              <a:t>航空遥感影像：机载扫描仪、无人机相机</a:t>
            </a:r>
          </a:p>
        </p:txBody>
      </p:sp>
      <p:pic>
        <p:nvPicPr>
          <p:cNvPr id="1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8286" y="2896980"/>
            <a:ext cx="2080144" cy="15471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07864" y="3502448"/>
            <a:ext cx="2060090" cy="15471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460629" y="3861048"/>
            <a:ext cx="2162959" cy="15471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5" name="TextBox 14"/>
          <p:cNvSpPr txBox="1"/>
          <p:nvPr/>
        </p:nvSpPr>
        <p:spPr>
          <a:xfrm>
            <a:off x="6411808" y="3933056"/>
            <a:ext cx="4940776" cy="400110"/>
          </a:xfrm>
          <a:prstGeom prst="rect">
            <a:avLst/>
          </a:prstGeom>
          <a:noFill/>
        </p:spPr>
        <p:txBody>
          <a:bodyPr wrap="none" rtlCol="0">
            <a:spAutoFit/>
          </a:bodyPr>
          <a:lstStyle/>
          <a:p>
            <a:r>
              <a:rPr lang="zh-CN" altLang="en-US" sz="2000" dirty="0">
                <a:latin typeface="微软雅黑" panose="020B0503020204020204" pitchFamily="34" charset="-122"/>
                <a:ea typeface="微软雅黑" panose="020B0503020204020204" pitchFamily="34" charset="-122"/>
              </a:rPr>
              <a:t>其他：高程数据、常规相片、扫描图片</a:t>
            </a:r>
            <a:r>
              <a:rPr lang="en-US" altLang="zh-CN" sz="2000" dirty="0">
                <a:latin typeface="微软雅黑" panose="020B0503020204020204" pitchFamily="34" charset="-122"/>
                <a:ea typeface="微软雅黑" panose="020B0503020204020204" pitchFamily="34" charset="-122"/>
              </a:rPr>
              <a:t>……</a:t>
            </a:r>
            <a:endParaRPr lang="zh-CN" altLang="en-US" sz="2000" dirty="0">
              <a:latin typeface="微软雅黑" panose="020B0503020204020204" pitchFamily="34" charset="-122"/>
              <a:ea typeface="微软雅黑" panose="020B0503020204020204" pitchFamily="34" charset="-122"/>
            </a:endParaRPr>
          </a:p>
        </p:txBody>
      </p:sp>
      <p:pic>
        <p:nvPicPr>
          <p:cNvPr id="16" name="Picture 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904312" y="2265771"/>
            <a:ext cx="2008115" cy="14029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 name="Picture 7"/>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744072" y="2265771"/>
            <a:ext cx="1965560" cy="1404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2" name="Picture 6" descr="https://timgsa.baidu.com/timg?image&amp;quality=80&amp;size=b9999_10000&amp;sec=1494568851772&amp;di=fcc47fa1b36b654609e8c303c76d4dbe&amp;imgtype=0&amp;src=http%3A%2F%2Fstatic11.photo.sina.com.cn%2Fmiddle%2F4a4fd16eh91a343789e9a%26690"/>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184232" y="4653136"/>
            <a:ext cx="1847850" cy="1381126"/>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http://img3.imgtn.bdimg.com/it/u=474249405,495119746&amp;fm=214&amp;gp=0.jp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879976" y="4634614"/>
            <a:ext cx="2230678" cy="1406931"/>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imgsrc.baidu.com/forum/pic/item/f9f0638bef725d74c9fc7ace.jp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0136580" y="4634614"/>
            <a:ext cx="1864076" cy="139964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5057.952755905511,&quot;width&quot;:8991.91811023622}"/>
</p:tagLst>
</file>

<file path=ppt/tags/tag2.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5050.39842519685,&quot;width&quot;:8978.48661417323}"/>
</p:tagLst>
</file>

<file path=ppt/tags/tag3.xml><?xml version="1.0" encoding="utf-8"?>
<p:tagLst xmlns:a="http://schemas.openxmlformats.org/drawingml/2006/main" xmlns:r="http://schemas.openxmlformats.org/officeDocument/2006/relationships" xmlns:p="http://schemas.openxmlformats.org/presentationml/2006/main">
  <p:tag name="KSO_WM_UNIT_TABLE_BEAUTIFY" val="smartTable{6fdd3ccf-ae03-442f-af4c-1226677fa13a}"/>
</p:tagLst>
</file>

<file path=ppt/tags/tag4.xml><?xml version="1.0" encoding="utf-8"?>
<p:tagLst xmlns:a="http://schemas.openxmlformats.org/drawingml/2006/main" xmlns:r="http://schemas.openxmlformats.org/officeDocument/2006/relationships" xmlns:p="http://schemas.openxmlformats.org/presentationml/2006/main">
  <p:tag name="KSO_WM_UNIT_TABLE_BEAUTIFY" val="smartTable{6fdd3ccf-ae03-442f-af4c-1226677fa13a}"/>
  <p:tag name="TABLE_ENDDRAG_ORIGIN_RECT" val="754*413"/>
  <p:tag name="TABLE_ENDDRAG_RECT" val="110*76*754*413"/>
</p:tagLst>
</file>

<file path=ppt/tags/tag5.xml><?xml version="1.0" encoding="utf-8"?>
<p:tagLst xmlns:a="http://schemas.openxmlformats.org/drawingml/2006/main" xmlns:r="http://schemas.openxmlformats.org/officeDocument/2006/relationships" xmlns:p="http://schemas.openxmlformats.org/presentationml/2006/main">
  <p:tag name="KSO_WM_UNIT_TABLE_BEAUTIFY" val="smartTable{6fdd3ccf-ae03-442f-af4c-1226677fa13a}"/>
  <p:tag name="TABLE_ENDDRAG_ORIGIN_RECT" val="751*393"/>
  <p:tag name="TABLE_ENDDRAG_RECT" val="116*119*751*393"/>
</p:tagLst>
</file>

<file path=ppt/tags/tag6.xml><?xml version="1.0" encoding="utf-8"?>
<p:tagLst xmlns:a="http://schemas.openxmlformats.org/drawingml/2006/main" xmlns:r="http://schemas.openxmlformats.org/officeDocument/2006/relationships" xmlns:p="http://schemas.openxmlformats.org/presentationml/2006/main">
  <p:tag name="KSO_WM_UNIT_TABLE_BEAUTIFY" val="smartTable{0a5acc53-a227-42d0-aa18-315fa4b9ae9f}"/>
  <p:tag name="TABLE_ENDDRAG_ORIGIN_RECT" val="757*416"/>
  <p:tag name="TABLE_ENDDRAG_RECT" val="105*86*757*416"/>
</p:tagLst>
</file>

<file path=ppt/theme/theme1.xml><?xml version="1.0" encoding="utf-8"?>
<a:theme xmlns:a="http://schemas.openxmlformats.org/drawingml/2006/main" name="Office 主题">
  <a:themeElements>
    <a:clrScheme name="">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otalTime>4</TotalTime>
  <Words>5587</Words>
  <Application>Microsoft Office PowerPoint</Application>
  <PresentationFormat>宽屏</PresentationFormat>
  <Paragraphs>349</Paragraphs>
  <Slides>42</Slides>
  <Notes>28</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42</vt:i4>
      </vt:variant>
    </vt:vector>
  </HeadingPairs>
  <TitlesOfParts>
    <vt:vector size="52" baseType="lpstr">
      <vt:lpstr>Arial Unicode MS</vt:lpstr>
      <vt:lpstr>黑体</vt:lpstr>
      <vt:lpstr>宋体</vt:lpstr>
      <vt:lpstr>微软雅黑</vt:lpstr>
      <vt:lpstr>Arial</vt:lpstr>
      <vt:lpstr>Calibri</vt:lpstr>
      <vt:lpstr>Calibri Light</vt:lpstr>
      <vt:lpstr>Segoe UI</vt:lpstr>
      <vt:lpstr>Wingdings</vt:lpstr>
      <vt:lpstr>Office 主题</vt:lpstr>
      <vt:lpstr>PowerPoint 演示文稿</vt:lpstr>
      <vt:lpstr>一、基本概念</vt:lpstr>
      <vt:lpstr>地理信息系统</vt:lpstr>
      <vt:lpstr>地理信息系统与一般信息系统区别</vt:lpstr>
      <vt:lpstr>PowerPoint 演示文稿</vt:lpstr>
      <vt:lpstr>栅格与矢量</vt:lpstr>
      <vt:lpstr>矢量数据</vt:lpstr>
      <vt:lpstr>栅格数据</vt:lpstr>
      <vt:lpstr>常见的栅格数据</vt:lpstr>
      <vt:lpstr>栅格数据矢量化</vt:lpstr>
      <vt:lpstr>地理坐标系</vt:lpstr>
      <vt:lpstr>地图投影</vt:lpstr>
      <vt:lpstr>地图投影</vt:lpstr>
      <vt:lpstr>高斯克吕格投影</vt:lpstr>
      <vt:lpstr>地图配图</vt:lpstr>
      <vt:lpstr>基本地形图配图</vt:lpstr>
      <vt:lpstr>专题地图配图</vt:lpstr>
      <vt:lpstr>电子地图配图</vt:lpstr>
      <vt:lpstr>地图显示优化</vt:lpstr>
      <vt:lpstr>二、GIS数据获取与处理</vt:lpstr>
      <vt:lpstr>PowerPoint 演示文稿</vt:lpstr>
      <vt:lpstr>PowerPoint 演示文稿</vt:lpstr>
      <vt:lpstr>PowerPoint 演示文稿</vt:lpstr>
      <vt:lpstr>PowerPoint 演示文稿</vt:lpstr>
      <vt:lpstr>PowerPoint 演示文稿</vt:lpstr>
      <vt:lpstr>PowerPoint 演示文稿</vt:lpstr>
      <vt:lpstr>数据展示</vt:lpstr>
      <vt:lpstr>三、GIS数据服务</vt:lpstr>
      <vt:lpstr>WMS</vt:lpstr>
      <vt:lpstr>WMS-C与TMS</vt:lpstr>
      <vt:lpstr>WMTS</vt:lpstr>
      <vt:lpstr>WMTS</vt:lpstr>
      <vt:lpstr>WFS</vt:lpstr>
      <vt:lpstr>WCS</vt:lpstr>
      <vt:lpstr>WPS</vt:lpstr>
      <vt:lpstr>四、常用GIS平台</vt:lpstr>
      <vt:lpstr>国内外主流GIS软件</vt:lpstr>
      <vt:lpstr>常用开源软件</vt:lpstr>
      <vt:lpstr>PowerPoint 演示文稿</vt:lpstr>
      <vt:lpstr>PowerPoint 演示文稿</vt:lpstr>
      <vt:lpstr>其他GIS软件</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pan</dc:creator>
  <cp:lastModifiedBy>EDZ</cp:lastModifiedBy>
  <cp:revision>742</cp:revision>
  <dcterms:created xsi:type="dcterms:W3CDTF">2014-04-22T13:16:00Z</dcterms:created>
  <dcterms:modified xsi:type="dcterms:W3CDTF">2021-06-08T11:14:46Z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2052-11.1.0.10228</vt:lpwstr>
  </property>
  <property fmtid="{D5CDD505-2E9C-101B-9397-08002B2CF9AE}" pid="3" name="ICV">
    <vt:lpwstr>A60EFB58EE5C40B4B60C11745327D26C</vt:lpwstr>
  </property>
</Properties>
</file>